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 b="def" i="def"/>
      <a:tcStyle>
        <a:tcBdr/>
        <a:fill>
          <a:solidFill>
            <a:srgbClr val="F8F4E7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 b="def" i="def"/>
      <a:tcStyle>
        <a:tcBdr/>
        <a:fill>
          <a:solidFill>
            <a:srgbClr val="EBE8E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gif>
</file>

<file path=ppt/media/image1.jpeg>
</file>

<file path=ppt/media/image1.png>
</file>

<file path=ppt/media/image1.t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17" name="Shape 117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ítulo y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12" name="Shape 12"/>
          <p:cNvSpPr/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13" name="Shape 1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C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body" sz="quarter" idx="1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+mj-lt"/>
                <a:ea typeface="+mj-ea"/>
                <a:cs typeface="+mj-cs"/>
                <a:sym typeface="Helvetica"/>
              </a:defRPr>
            </a:lvl1pPr>
            <a:lvl2pPr marL="740833" indent="-296333" algn="ctr">
              <a:spcBef>
                <a:spcPts val="0"/>
              </a:spcBef>
              <a:defRPr sz="2400">
                <a:latin typeface="+mj-lt"/>
                <a:ea typeface="+mj-ea"/>
                <a:cs typeface="+mj-cs"/>
                <a:sym typeface="Helvetica"/>
              </a:defRPr>
            </a:lvl2pPr>
            <a:lvl3pPr marL="1185333" indent="-296333" algn="ctr">
              <a:spcBef>
                <a:spcPts val="0"/>
              </a:spcBef>
              <a:defRPr sz="2400">
                <a:latin typeface="+mj-lt"/>
                <a:ea typeface="+mj-ea"/>
                <a:cs typeface="+mj-cs"/>
                <a:sym typeface="Helvetica"/>
              </a:defRPr>
            </a:lvl3pPr>
            <a:lvl4pPr marL="1629833" indent="-296333" algn="ctr">
              <a:spcBef>
                <a:spcPts val="0"/>
              </a:spcBef>
              <a:defRPr sz="2400">
                <a:latin typeface="+mj-lt"/>
                <a:ea typeface="+mj-ea"/>
                <a:cs typeface="+mj-cs"/>
                <a:sym typeface="Helvetica"/>
              </a:defRPr>
            </a:lvl4pPr>
            <a:lvl5pPr marL="2074333" indent="-296333" algn="ctr">
              <a:spcBef>
                <a:spcPts val="0"/>
              </a:spcBef>
              <a:defRPr sz="2400">
                <a:latin typeface="+mj-lt"/>
                <a:ea typeface="+mj-ea"/>
                <a:cs typeface="+mj-cs"/>
                <a:sym typeface="Helvetica"/>
              </a:defRPr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94" name="Shape 94"/>
          <p:cNvSpPr/>
          <p:nvPr>
            <p:ph type="body" sz="quarter" idx="13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800"/>
            </a:pP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103" name="Shape 10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horizont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21" name="Shape 21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/>
            <a:r>
              <a:t>Texto del título</a:t>
            </a:r>
          </a:p>
        </p:txBody>
      </p:sp>
      <p:sp>
        <p:nvSpPr>
          <p:cNvPr id="22" name="Shape 22"/>
          <p:cNvSpPr/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23" name="Shape 23"/>
          <p:cNvSpPr/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(centro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31" name="Shape 3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Foto (vertical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/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39" name="Shape 39"/>
          <p:cNvSpPr/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/>
            <a:r>
              <a:t>Texto del título</a:t>
            </a:r>
          </a:p>
        </p:txBody>
      </p:sp>
      <p:sp>
        <p:nvSpPr>
          <p:cNvPr id="40" name="Shape 40"/>
          <p:cNvSpPr/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0" algn="ctr">
              <a:spcBef>
                <a:spcPts val="0"/>
              </a:spcBef>
              <a:buSzTx/>
              <a:buNone/>
              <a:defRPr sz="3200"/>
            </a:lvl2pPr>
            <a:lvl3pPr marL="0" indent="0" algn="ctr">
              <a:spcBef>
                <a:spcPts val="0"/>
              </a:spcBef>
              <a:buSzTx/>
              <a:buNone/>
              <a:defRPr sz="3200"/>
            </a:lvl3pPr>
            <a:lvl4pPr marL="0" indent="0" algn="ctr">
              <a:spcBef>
                <a:spcPts val="0"/>
              </a:spcBef>
              <a:buSzTx/>
              <a:buNone/>
              <a:defRPr sz="3200"/>
            </a:lvl4pPr>
            <a:lvl5pPr marL="0" indent="0" algn="ctr">
              <a:spcBef>
                <a:spcPts val="0"/>
              </a:spcBef>
              <a:buSzTx/>
              <a:buNone/>
              <a:defRPr sz="32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1" name="Shape 4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(arriba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49" name="Shape 49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 y 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57" name="Shape 57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58" name="Shape 5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ítulo, viñetas y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Texto del título</a:t>
            </a:r>
          </a:p>
        </p:txBody>
      </p:sp>
      <p:sp>
        <p:nvSpPr>
          <p:cNvPr id="67" name="Shape 67"/>
          <p:cNvSpPr/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68" name="Shape 68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Viñeta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76" name="Shape 7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3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pic" sz="quarter" idx="14"/>
          </p:nvPr>
        </p:nvSpPr>
        <p:spPr>
          <a:xfrm>
            <a:off x="6724518" y="889000"/>
            <a:ext cx="5334002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5" name="Shape 85"/>
          <p:cNvSpPr/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pPr/>
          </a:p>
        </p:txBody>
      </p:sp>
      <p:sp>
        <p:nvSpPr>
          <p:cNvPr id="86" name="Shape 86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Texto del título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normAutofit fontScale="100000" lnSpcReduction="0"/>
          </a:bodyPr>
          <a:lstStyle/>
          <a:p>
            <a:pPr/>
            <a:r>
              <a:t>Nivel de texto 1</a:t>
            </a:r>
          </a:p>
          <a:p>
            <a:pPr lvl="1"/>
            <a:r>
              <a:t>Nivel de texto 2</a:t>
            </a:r>
          </a:p>
          <a:p>
            <a:pPr lvl="2"/>
            <a:r>
              <a:t>Nivel de texto 3</a:t>
            </a:r>
          </a:p>
          <a:p>
            <a:pPr lvl="3"/>
            <a:r>
              <a:t>Nivel de texto 4</a:t>
            </a:r>
          </a:p>
          <a:p>
            <a:pPr lvl="4"/>
            <a:r>
              <a:t>Nivel de texto 5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eg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9.png"/><Relationship Id="rId3" Type="http://schemas.openxmlformats.org/officeDocument/2006/relationships/image" Target="../media/image1.tif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2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3.png"/><Relationship Id="rId3" Type="http://schemas.openxmlformats.org/officeDocument/2006/relationships/image" Target="../media/image24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5.pn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6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7.png"/><Relationship Id="rId3" Type="http://schemas.openxmlformats.org/officeDocument/2006/relationships/image" Target="../media/image28.pn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9.png"/><Relationship Id="rId3" Type="http://schemas.openxmlformats.org/officeDocument/2006/relationships/image" Target="../media/image30.png"/><Relationship Id="rId4" Type="http://schemas.openxmlformats.org/officeDocument/2006/relationships/image" Target="../media/image31.pn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2.png"/><Relationship Id="rId3" Type="http://schemas.openxmlformats.org/officeDocument/2006/relationships/image" Target="../media/image33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4.png"/><Relationship Id="rId3" Type="http://schemas.openxmlformats.org/officeDocument/2006/relationships/image" Target="../media/image35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6.png"/><Relationship Id="rId3" Type="http://schemas.openxmlformats.org/officeDocument/2006/relationships/image" Target="../media/image37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8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9.png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png"/><Relationship Id="rId3" Type="http://schemas.openxmlformats.org/officeDocument/2006/relationships/image" Target="../media/image40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1.png"/><Relationship Id="rId3" Type="http://schemas.openxmlformats.org/officeDocument/2006/relationships/image" Target="../media/image27.png"/><Relationship Id="rId4" Type="http://schemas.openxmlformats.org/officeDocument/2006/relationships/image" Target="../media/image42.png"/><Relationship Id="rId5" Type="http://schemas.openxmlformats.org/officeDocument/2006/relationships/image" Target="../media/image3.png"/><Relationship Id="rId6" Type="http://schemas.openxmlformats.org/officeDocument/2006/relationships/image" Target="../media/image33.png"/><Relationship Id="rId7" Type="http://schemas.openxmlformats.org/officeDocument/2006/relationships/image" Target="../media/image43.png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30.png"/><Relationship Id="rId3" Type="http://schemas.openxmlformats.org/officeDocument/2006/relationships/image" Target="../media/image44.png"/><Relationship Id="rId4" Type="http://schemas.openxmlformats.org/officeDocument/2006/relationships/image" Target="../media/image45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gif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mailto:root@alumnos.iesvjp.es" TargetMode="External"/><Relationship Id="rId3" Type="http://schemas.openxmlformats.org/officeDocument/2006/relationships/hyperlink" Target="mailto:P@ssw0rd" TargetMode="External"/><Relationship Id="rId4" Type="http://schemas.openxmlformats.org/officeDocument/2006/relationships/image" Target="../media/image5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1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697995" y="-113865"/>
            <a:ext cx="14095989" cy="998132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image1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99054" y="1778000"/>
            <a:ext cx="7397912" cy="64017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image1.ti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9978" y="2294025"/>
            <a:ext cx="4919241" cy="5681744"/>
          </a:xfrm>
          <a:prstGeom prst="rect">
            <a:avLst/>
          </a:prstGeom>
          <a:ln w="12700">
            <a:miter lim="400000"/>
          </a:ln>
        </p:spPr>
      </p:pic>
      <p:sp>
        <p:nvSpPr>
          <p:cNvPr id="179" name="Shape 179"/>
          <p:cNvSpPr/>
          <p:nvPr/>
        </p:nvSpPr>
        <p:spPr>
          <a:xfrm>
            <a:off x="3949113" y="120648"/>
            <a:ext cx="4649094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Configurar jpa</a:t>
            </a:r>
          </a:p>
        </p:txBody>
      </p:sp>
      <p:sp>
        <p:nvSpPr>
          <p:cNvPr id="180" name="Shape 180"/>
          <p:cNvSpPr/>
          <p:nvPr/>
        </p:nvSpPr>
        <p:spPr>
          <a:xfrm>
            <a:off x="432029" y="931254"/>
            <a:ext cx="9295942" cy="385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El Mapping type tienen int esto lo cambiaremos a Integer que seria por el objeto</a:t>
            </a:r>
          </a:p>
        </p:txBody>
      </p:sp>
      <p:sp>
        <p:nvSpPr>
          <p:cNvPr id="181" name="Shape 181"/>
          <p:cNvSpPr/>
          <p:nvPr/>
        </p:nvSpPr>
        <p:spPr>
          <a:xfrm flipH="1">
            <a:off x="2068958" y="1500981"/>
            <a:ext cx="559099" cy="346263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82" name="Shape 182"/>
          <p:cNvSpPr/>
          <p:nvPr/>
        </p:nvSpPr>
        <p:spPr>
          <a:xfrm flipV="1">
            <a:off x="4560584" y="4169407"/>
            <a:ext cx="1296598" cy="336847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/>
        </p:nvSpPr>
        <p:spPr>
          <a:xfrm>
            <a:off x="3525945" y="120648"/>
            <a:ext cx="5495430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Configurar maven</a:t>
            </a:r>
          </a:p>
        </p:txBody>
      </p:sp>
      <p:sp>
        <p:nvSpPr>
          <p:cNvPr id="185" name="Shape 185"/>
          <p:cNvSpPr/>
          <p:nvPr/>
        </p:nvSpPr>
        <p:spPr>
          <a:xfrm>
            <a:off x="275669" y="874103"/>
            <a:ext cx="11770659" cy="677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Click derecho en el proyecto → Configure → Convert to Maven Project → dejamos todo los datos por defecto y finish. En el pom.xml es donde guardaremos las dependencias.</a:t>
            </a:r>
          </a:p>
        </p:txBody>
      </p:sp>
      <p:pic>
        <p:nvPicPr>
          <p:cNvPr id="186" name="image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66305" y="2867538"/>
            <a:ext cx="4074583" cy="4018524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image2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199" y="1721030"/>
            <a:ext cx="8512925" cy="6311540"/>
          </a:xfrm>
          <a:prstGeom prst="rect">
            <a:avLst/>
          </a:prstGeom>
          <a:ln w="12700">
            <a:miter lim="400000"/>
          </a:ln>
        </p:spPr>
      </p:pic>
      <p:sp>
        <p:nvSpPr>
          <p:cNvPr id="188" name="Shape 188"/>
          <p:cNvSpPr/>
          <p:nvPr/>
        </p:nvSpPr>
        <p:spPr>
          <a:xfrm>
            <a:off x="4614003" y="7554114"/>
            <a:ext cx="3319315" cy="15537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Ahora bien el controlador </a:t>
            </a:r>
          </a:p>
          <a:p>
            <a:pPr algn="l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suele enviar datos a la vista</a:t>
            </a:r>
          </a:p>
          <a:p>
            <a:pPr algn="l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 através de un Model, para </a:t>
            </a:r>
          </a:p>
          <a:p>
            <a:pPr algn="l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que nos muestre una lista</a:t>
            </a:r>
          </a:p>
          <a:p>
            <a:pPr algn="l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 utilizando JSTL </a:t>
            </a:r>
          </a:p>
        </p:txBody>
      </p:sp>
      <p:sp>
        <p:nvSpPr>
          <p:cNvPr id="189" name="Shape 189"/>
          <p:cNvSpPr/>
          <p:nvPr/>
        </p:nvSpPr>
        <p:spPr>
          <a:xfrm flipH="1" flipV="1">
            <a:off x="3156148" y="7617453"/>
            <a:ext cx="1470325" cy="65386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/>
        </p:nvSpPr>
        <p:spPr>
          <a:xfrm>
            <a:off x="2475839" y="120648"/>
            <a:ext cx="759564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Configurar servlet y jsp</a:t>
            </a:r>
          </a:p>
        </p:txBody>
      </p:sp>
      <p:sp>
        <p:nvSpPr>
          <p:cNvPr id="192" name="Shape 192"/>
          <p:cNvSpPr/>
          <p:nvPr/>
        </p:nvSpPr>
        <p:spPr>
          <a:xfrm>
            <a:off x="952728" y="962588"/>
            <a:ext cx="11280121" cy="14276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Donde se configura el servlet y el jsp, para habilitar Spring en su aplicación web, es en el web.xml , pero este xml no crea por defecto.</a:t>
            </a:r>
          </a:p>
          <a:p>
            <a:pPr algn="l" defTabSz="457200">
              <a:defRPr sz="1800">
                <a:latin typeface="Arial"/>
                <a:ea typeface="Arial"/>
                <a:cs typeface="Arial"/>
                <a:sym typeface="Arial"/>
              </a:defRPr>
            </a:pPr>
            <a:r>
              <a:t>Para crearlo es click derecho en Deploytment Descriptor → Generate Deployment Descriptor Stub. Web.xml define un nombre para el servlet y especifica la clase compilada que ejecuta el servlet. O también en lugar de especificar una clase de servlet, puede especificar un JSP.</a:t>
            </a:r>
          </a:p>
        </p:txBody>
      </p:sp>
      <p:pic>
        <p:nvPicPr>
          <p:cNvPr id="193" name="image2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17566" y="2520950"/>
            <a:ext cx="9334663" cy="7153472"/>
          </a:xfrm>
          <a:prstGeom prst="rect">
            <a:avLst/>
          </a:prstGeom>
          <a:ln w="12700">
            <a:miter lim="400000"/>
          </a:ln>
        </p:spPr>
      </p:pic>
      <p:sp>
        <p:nvSpPr>
          <p:cNvPr id="194" name="Shape 194"/>
          <p:cNvSpPr/>
          <p:nvPr/>
        </p:nvSpPr>
        <p:spPr>
          <a:xfrm>
            <a:off x="8254999" y="5245098"/>
            <a:ext cx="3819936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1" sz="1500">
                <a:latin typeface="+mj-lt"/>
                <a:ea typeface="+mj-ea"/>
                <a:cs typeface="+mj-cs"/>
                <a:sym typeface="Helvetica"/>
              </a:defRPr>
            </a:pPr>
            <a:r>
              <a:t>El framework MVC de Spring Web está </a:t>
            </a:r>
          </a:p>
          <a:p>
            <a:pPr algn="l" defTabSz="457200">
              <a:defRPr b="1" sz="1500">
                <a:latin typeface="+mj-lt"/>
                <a:ea typeface="+mj-ea"/>
                <a:cs typeface="+mj-cs"/>
                <a:sym typeface="Helvetica"/>
              </a:defRPr>
            </a:pPr>
            <a:r>
              <a:t>diseñado alrededor de un</a:t>
            </a:r>
          </a:p>
          <a:p>
            <a:pPr algn="l" defTabSz="457200">
              <a:defRPr b="1" sz="1500">
                <a:latin typeface="+mj-lt"/>
                <a:ea typeface="+mj-ea"/>
                <a:cs typeface="+mj-cs"/>
                <a:sym typeface="Helvetica"/>
              </a:defRPr>
            </a:pPr>
            <a:r>
              <a:t>DispatcherServlet que maneja todas las </a:t>
            </a:r>
          </a:p>
          <a:p>
            <a:pPr algn="l" defTabSz="457200">
              <a:defRPr b="1" sz="1500">
                <a:latin typeface="+mj-lt"/>
                <a:ea typeface="+mj-ea"/>
                <a:cs typeface="+mj-cs"/>
                <a:sym typeface="Helvetica"/>
              </a:defRPr>
            </a:pPr>
            <a:r>
              <a:t>peticiones y respuestas HTTP.</a:t>
            </a:r>
          </a:p>
        </p:txBody>
      </p:sp>
      <p:sp>
        <p:nvSpPr>
          <p:cNvPr id="195" name="Shape 195"/>
          <p:cNvSpPr/>
          <p:nvPr/>
        </p:nvSpPr>
        <p:spPr>
          <a:xfrm flipH="1" flipV="1">
            <a:off x="5619898" y="4486874"/>
            <a:ext cx="3030242" cy="79409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6" name="Shape 196"/>
          <p:cNvSpPr/>
          <p:nvPr/>
        </p:nvSpPr>
        <p:spPr>
          <a:xfrm>
            <a:off x="7450211" y="3521016"/>
            <a:ext cx="5429511" cy="1174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1" sz="15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applicationContext.xml es donde ContextLoaderListener </a:t>
            </a:r>
          </a:p>
          <a:p>
            <a:pPr algn="l" defTabSz="457200">
              <a:defRPr b="1" sz="15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va a buscar la declaración de beans para desplegarlos en </a:t>
            </a:r>
          </a:p>
          <a:p>
            <a:pPr algn="l" defTabSz="457200">
              <a:defRPr b="1" sz="15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el root ServletContext (padre) de la aplicación.</a:t>
            </a:r>
          </a:p>
          <a:p>
            <a:pPr algn="l" defTabSz="457200">
              <a:defRPr b="1" sz="15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 Podemos configurar aquí, como crear y conectar </a:t>
            </a:r>
          </a:p>
          <a:p>
            <a:pPr algn="l" defTabSz="457200">
              <a:defRPr b="1" sz="15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algunos beans Spring.</a:t>
            </a:r>
          </a:p>
        </p:txBody>
      </p:sp>
      <p:sp>
        <p:nvSpPr>
          <p:cNvPr id="197" name="Shape 197"/>
          <p:cNvSpPr/>
          <p:nvPr/>
        </p:nvSpPr>
        <p:spPr>
          <a:xfrm flipH="1" flipV="1">
            <a:off x="4133969" y="3570385"/>
            <a:ext cx="3260558" cy="35376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98" name="Shape 198"/>
          <p:cNvSpPr/>
          <p:nvPr/>
        </p:nvSpPr>
        <p:spPr>
          <a:xfrm>
            <a:off x="6757295" y="8381851"/>
            <a:ext cx="5576665" cy="330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b="1" sz="15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http://alumnos.iesvjp.es:16181/ProyectoBlog/action/usuario/</a:t>
            </a:r>
          </a:p>
        </p:txBody>
      </p:sp>
      <p:sp>
        <p:nvSpPr>
          <p:cNvPr id="199" name="Shape 199"/>
          <p:cNvSpPr/>
          <p:nvPr/>
        </p:nvSpPr>
        <p:spPr>
          <a:xfrm flipV="1">
            <a:off x="4974956" y="8755141"/>
            <a:ext cx="6291684" cy="540271"/>
          </a:xfrm>
          <a:prstGeom prst="line">
            <a:avLst/>
          </a:prstGeom>
          <a:ln w="25400">
            <a:solidFill>
              <a:schemeClr val="accent1"/>
            </a:solidFill>
            <a:tailEnd type="triangle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/>
        </p:nvSpPr>
        <p:spPr>
          <a:xfrm>
            <a:off x="2526639" y="247648"/>
            <a:ext cx="7595643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Configurar servlet y jsp</a:t>
            </a:r>
          </a:p>
        </p:txBody>
      </p:sp>
      <p:pic>
        <p:nvPicPr>
          <p:cNvPr id="202" name="image2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35000" y="1044331"/>
            <a:ext cx="10921531" cy="3595429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image2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79400" y="4967013"/>
            <a:ext cx="8736042" cy="3988334"/>
          </a:xfrm>
          <a:prstGeom prst="rect">
            <a:avLst/>
          </a:prstGeom>
          <a:ln w="12700">
            <a:miter lim="400000"/>
          </a:ln>
        </p:spPr>
      </p:pic>
      <p:sp>
        <p:nvSpPr>
          <p:cNvPr id="204" name="Shape 204"/>
          <p:cNvSpPr/>
          <p:nvPr/>
        </p:nvSpPr>
        <p:spPr>
          <a:xfrm>
            <a:off x="6858000" y="2724149"/>
            <a:ext cx="3935928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b="1" sz="1500">
                <a:solidFill>
                  <a:srgbClr val="444444"/>
                </a:solidFill>
                <a:uFill>
                  <a:solidFill>
                    <a:srgbClr val="444444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r>
              <a:t>Para usar autoconexión con anotaciones,</a:t>
            </a:r>
          </a:p>
          <a:p>
            <a:pPr algn="l" defTabSz="457200">
              <a:defRPr b="1" sz="1500">
                <a:solidFill>
                  <a:srgbClr val="444444"/>
                </a:solidFill>
                <a:uFill>
                  <a:solidFill>
                    <a:srgbClr val="444444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r>
              <a:t> hay que activar. @Autowired,	@Inject ,</a:t>
            </a:r>
          </a:p>
          <a:p>
            <a:pPr algn="l" defTabSz="457200">
              <a:defRPr b="1" sz="1500">
                <a:solidFill>
                  <a:srgbClr val="444444"/>
                </a:solidFill>
                <a:uFill>
                  <a:solidFill>
                    <a:srgbClr val="444444"/>
                  </a:solidFill>
                </a:uFill>
                <a:latin typeface="+mj-lt"/>
                <a:ea typeface="+mj-ea"/>
                <a:cs typeface="+mj-cs"/>
                <a:sym typeface="Helvetica"/>
              </a:defRPr>
            </a:pPr>
            <a:r>
              <a:t>@Resource.</a:t>
            </a:r>
          </a:p>
        </p:txBody>
      </p:sp>
      <p:sp>
        <p:nvSpPr>
          <p:cNvPr id="205" name="Shape 205"/>
          <p:cNvSpPr/>
          <p:nvPr/>
        </p:nvSpPr>
        <p:spPr>
          <a:xfrm flipH="1" flipV="1">
            <a:off x="3732244" y="3122645"/>
            <a:ext cx="3097195" cy="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6" name="Shape 206"/>
          <p:cNvSpPr/>
          <p:nvPr/>
        </p:nvSpPr>
        <p:spPr>
          <a:xfrm>
            <a:off x="8750299" y="6213416"/>
            <a:ext cx="4106709" cy="11748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@Component indica al contenedor de 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Spring que podemos usar esta clase 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a través de Spring inyección de Dependencia. 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@Service y @controller extienden de esta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componente.</a:t>
            </a:r>
          </a:p>
        </p:txBody>
      </p:sp>
      <p:sp>
        <p:nvSpPr>
          <p:cNvPr id="207" name="Shape 207"/>
          <p:cNvSpPr/>
          <p:nvPr/>
        </p:nvSpPr>
        <p:spPr>
          <a:xfrm flipH="1" flipV="1">
            <a:off x="5311477" y="4052044"/>
            <a:ext cx="3343029" cy="255498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08" name="Shape 208"/>
          <p:cNvSpPr/>
          <p:nvPr/>
        </p:nvSpPr>
        <p:spPr>
          <a:xfrm flipH="1">
            <a:off x="5777110" y="7355376"/>
            <a:ext cx="4243456" cy="113680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Shape 210"/>
          <p:cNvSpPr/>
          <p:nvPr/>
        </p:nvSpPr>
        <p:spPr>
          <a:xfrm>
            <a:off x="3847389" y="31748"/>
            <a:ext cx="4903342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Clase JpaConfig</a:t>
            </a:r>
          </a:p>
        </p:txBody>
      </p:sp>
      <p:pic>
        <p:nvPicPr>
          <p:cNvPr id="211" name="image2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49479" y="713972"/>
            <a:ext cx="7644615" cy="9116815"/>
          </a:xfrm>
          <a:prstGeom prst="rect">
            <a:avLst/>
          </a:prstGeom>
          <a:ln w="12700">
            <a:miter lim="400000"/>
          </a:ln>
        </p:spPr>
      </p:pic>
      <p:sp>
        <p:nvSpPr>
          <p:cNvPr id="212" name="Shape 212"/>
          <p:cNvSpPr/>
          <p:nvPr/>
        </p:nvSpPr>
        <p:spPr>
          <a:xfrm>
            <a:off x="8674099" y="885764"/>
            <a:ext cx="3956177" cy="722006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@EnableTransactionManagement activa las transacciones gestionadas por Spring en los métodos anotados con @Transactional.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@Configuration declara la clase como una clase de configuración Spring JavaConfig.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@PersistenceContext que indica la inyección de dependencia a una instancia adecuada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de EntityManager en la configuración 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de ProyectoBlog-Servlet.xml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@Controller donde su solicitud de mapeo 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desde la página de presentación hecha, es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decir, la capa de presentación no va a ningún otro archivo que va directamente a la clase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@Controller y comprobar la ruta solicitada 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en @RequestMapping anotación que escribió antes del método, llama si es necesario.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@Service indica que las clases marcadas con esta anotación está en una capa de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servicios o de lógica de negocios. 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Los datos relacionados con los cálculos.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@Transactional es que hay dos conceptos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 diferentes a considerar, el contexto de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persistencia, la transacción a la de base de datos.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La propia anotación transaccional</a:t>
            </a:r>
          </a:p>
          <a:p>
            <a:pPr algn="l" defTabSz="457200">
              <a:defRPr sz="1500">
                <a:latin typeface="Arial"/>
                <a:ea typeface="Arial"/>
                <a:cs typeface="Arial"/>
                <a:sym typeface="Arial"/>
              </a:defRPr>
            </a:pPr>
            <a:r>
              <a:t>define el ámbito de una única transacción de base de datos.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Shape 214"/>
          <p:cNvSpPr/>
          <p:nvPr/>
        </p:nvSpPr>
        <p:spPr>
          <a:xfrm>
            <a:off x="3525945" y="120648"/>
            <a:ext cx="5495430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Configurar maven</a:t>
            </a:r>
          </a:p>
        </p:txBody>
      </p:sp>
      <p:sp>
        <p:nvSpPr>
          <p:cNvPr id="215" name="Shape 215"/>
          <p:cNvSpPr/>
          <p:nvPr/>
        </p:nvSpPr>
        <p:spPr>
          <a:xfrm>
            <a:off x="275669" y="874103"/>
            <a:ext cx="11770659" cy="677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Click derecho en el proyecto → Configure → Convert to Maven Project → dejamos todo los datos por defecto y finish. En el pom.xml es donde guardaremos las dependencias.</a:t>
            </a:r>
          </a:p>
        </p:txBody>
      </p:sp>
      <p:pic>
        <p:nvPicPr>
          <p:cNvPr id="216" name="image2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06513" y="2867538"/>
            <a:ext cx="3734375" cy="3682998"/>
          </a:xfrm>
          <a:prstGeom prst="rect">
            <a:avLst/>
          </a:prstGeom>
          <a:ln w="12700">
            <a:miter lim="400000"/>
          </a:ln>
        </p:spPr>
      </p:pic>
      <p:pic>
        <p:nvPicPr>
          <p:cNvPr id="217" name="image21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6199" y="1721030"/>
            <a:ext cx="8881225" cy="6584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9" name="image2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91168" y="1095559"/>
            <a:ext cx="5979325" cy="7817726"/>
          </a:xfrm>
          <a:prstGeom prst="rect">
            <a:avLst/>
          </a:prstGeom>
          <a:ln w="12700">
            <a:miter lim="400000"/>
          </a:ln>
        </p:spPr>
      </p:pic>
      <p:sp>
        <p:nvSpPr>
          <p:cNvPr id="220" name="Shape 220"/>
          <p:cNvSpPr/>
          <p:nvPr/>
        </p:nvSpPr>
        <p:spPr>
          <a:xfrm>
            <a:off x="5311654" y="2527595"/>
            <a:ext cx="6051247" cy="88895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2400">
                <a:solidFill>
                  <a:srgbClr val="010105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RecetaDaoImpl  extends</a:t>
            </a:r>
          </a:p>
          <a:p>
            <a:pPr algn="l" defTabSz="457200">
              <a:defRPr sz="2400">
                <a:solidFill>
                  <a:srgbClr val="010105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 GenericDaoImpl&lt;Receta, Integer&gt;</a:t>
            </a:r>
            <a:r>
              <a:rPr sz="110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221" name="Shape 221"/>
          <p:cNvSpPr/>
          <p:nvPr/>
        </p:nvSpPr>
        <p:spPr>
          <a:xfrm>
            <a:off x="3252587" y="1331064"/>
            <a:ext cx="4827692" cy="133742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2" name="Shape 222"/>
          <p:cNvSpPr/>
          <p:nvPr/>
        </p:nvSpPr>
        <p:spPr>
          <a:xfrm>
            <a:off x="2560423" y="120648"/>
            <a:ext cx="742647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GenericDao y GenericDaoImpl</a:t>
            </a:r>
          </a:p>
        </p:txBody>
      </p:sp>
      <p:sp>
        <p:nvSpPr>
          <p:cNvPr id="223" name="Shape 223"/>
          <p:cNvSpPr/>
          <p:nvPr/>
        </p:nvSpPr>
        <p:spPr>
          <a:xfrm>
            <a:off x="6602380" y="7759699"/>
            <a:ext cx="4474587" cy="157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find(Class type, Serializable id) </a:t>
            </a:r>
            <a:r>
              <a:rPr sz="1100">
                <a:solidFill>
                  <a:srgbClr val="232323"/>
                </a:solidFill>
              </a:rPr>
              <a:t> </a:t>
            </a:r>
            <a:r>
              <a:t>Busca el elemento correspondiente para el id especificado</a:t>
            </a:r>
          </a:p>
        </p:txBody>
      </p:sp>
      <p:sp>
        <p:nvSpPr>
          <p:cNvPr id="224" name="Shape 224"/>
          <p:cNvSpPr/>
          <p:nvPr/>
        </p:nvSpPr>
        <p:spPr>
          <a:xfrm>
            <a:off x="4733959" y="3489704"/>
            <a:ext cx="3079403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persist(obj)</a:t>
            </a:r>
          </a:p>
          <a:p>
            <a:pPr algn="l" defTabSz="457200"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Guarda o actualiza el</a:t>
            </a:r>
          </a:p>
          <a:p>
            <a:pPr algn="l" defTabSz="457200"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objeto especificado</a:t>
            </a:r>
          </a:p>
        </p:txBody>
      </p:sp>
      <p:sp>
        <p:nvSpPr>
          <p:cNvPr id="225" name="Shape 225"/>
          <p:cNvSpPr/>
          <p:nvPr/>
        </p:nvSpPr>
        <p:spPr>
          <a:xfrm>
            <a:off x="7621961" y="6257909"/>
            <a:ext cx="2435425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remove(obj)</a:t>
            </a:r>
          </a:p>
          <a:p>
            <a:pPr algn="l" defTabSz="457200"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Elimina el objeto</a:t>
            </a:r>
          </a:p>
          <a:p>
            <a:pPr algn="l" defTabSz="457200"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 especificado</a:t>
            </a:r>
          </a:p>
        </p:txBody>
      </p:sp>
      <p:sp>
        <p:nvSpPr>
          <p:cNvPr id="226" name="Shape 226"/>
          <p:cNvSpPr/>
          <p:nvPr/>
        </p:nvSpPr>
        <p:spPr>
          <a:xfrm>
            <a:off x="7927751" y="4756120"/>
            <a:ext cx="3282851" cy="1206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merge(Object o)</a:t>
            </a:r>
          </a:p>
          <a:p>
            <a:pPr algn="l" defTabSz="457200"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Adjunta una instancia</a:t>
            </a:r>
          </a:p>
          <a:p>
            <a:pPr algn="l" defTabSz="457200">
              <a:defRPr sz="2400">
                <a:latin typeface="+mj-lt"/>
                <a:ea typeface="+mj-ea"/>
                <a:cs typeface="+mj-cs"/>
                <a:sym typeface="Helvetica"/>
              </a:defRPr>
            </a:pPr>
            <a:r>
              <a:t>“no adjunta” a la sesión</a:t>
            </a:r>
          </a:p>
        </p:txBody>
      </p:sp>
      <p:sp>
        <p:nvSpPr>
          <p:cNvPr id="227" name="Shape 227"/>
          <p:cNvSpPr/>
          <p:nvPr/>
        </p:nvSpPr>
        <p:spPr>
          <a:xfrm flipV="1">
            <a:off x="3410192" y="4239693"/>
            <a:ext cx="1345463" cy="5579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8" name="Shape 228"/>
          <p:cNvSpPr/>
          <p:nvPr/>
        </p:nvSpPr>
        <p:spPr>
          <a:xfrm>
            <a:off x="3249521" y="5124970"/>
            <a:ext cx="4608172" cy="28496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29" name="Shape 229"/>
          <p:cNvSpPr/>
          <p:nvPr/>
        </p:nvSpPr>
        <p:spPr>
          <a:xfrm>
            <a:off x="3149599" y="6280150"/>
            <a:ext cx="4516520" cy="29549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30" name="Shape 230"/>
          <p:cNvSpPr/>
          <p:nvPr/>
        </p:nvSpPr>
        <p:spPr>
          <a:xfrm>
            <a:off x="4302869" y="7270814"/>
            <a:ext cx="2212331" cy="67664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31" name="Shape 231"/>
          <p:cNvSpPr/>
          <p:nvPr/>
        </p:nvSpPr>
        <p:spPr>
          <a:xfrm>
            <a:off x="8185745" y="778646"/>
            <a:ext cx="4579939" cy="149070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GenericDao es una interfaz con genéricos, este tipo de clase nos permitir. </a:t>
            </a:r>
          </a:p>
          <a:p>
            <a:pPr algn="l" defTabSz="457200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definir una clase de un tipo concreto.</a:t>
            </a:r>
          </a:p>
          <a:p>
            <a:pPr algn="l" defTabSz="457200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GenericDaoImpl esta clase implementa </a:t>
            </a:r>
          </a:p>
          <a:p>
            <a:pPr algn="l" defTabSz="457200">
              <a:defRPr sz="1900">
                <a:latin typeface="Arial"/>
                <a:ea typeface="Arial"/>
                <a:cs typeface="Arial"/>
                <a:sym typeface="Arial"/>
              </a:defRPr>
            </a:pPr>
            <a:r>
              <a:t>la interface GenericDao.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Shape 233"/>
          <p:cNvSpPr/>
          <p:nvPr/>
        </p:nvSpPr>
        <p:spPr>
          <a:xfrm>
            <a:off x="3790872" y="152399"/>
            <a:ext cx="496557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clase controller</a:t>
            </a:r>
          </a:p>
        </p:txBody>
      </p:sp>
      <p:sp>
        <p:nvSpPr>
          <p:cNvPr id="234" name="Shape 234"/>
          <p:cNvSpPr/>
          <p:nvPr/>
        </p:nvSpPr>
        <p:spPr>
          <a:xfrm>
            <a:off x="275669" y="728054"/>
            <a:ext cx="12453461" cy="96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La clase AdminController y UsuarioController tendrán el bean @controller y dependiendo del @RequestMapping(“ ”) se redirige a una de estas clases. Al inicio del proyecto tiene como mapping  en el web.xml  </a:t>
            </a:r>
            <a:r>
              <a:rPr>
                <a:solidFill>
                  <a:srgbClr val="040404"/>
                </a:solidFill>
              </a:rPr>
              <a:t>&lt;welcome-file&gt; action/</a:t>
            </a:r>
            <a:r>
              <a:rPr u="sng">
                <a:solidFill>
                  <a:srgbClr val="040404"/>
                </a:solidFill>
              </a:rPr>
              <a:t>usuario</a:t>
            </a:r>
            <a:r>
              <a:rPr>
                <a:solidFill>
                  <a:srgbClr val="040404"/>
                </a:solidFill>
              </a:rPr>
              <a:t>/ &lt;/welcome-file&gt;</a:t>
            </a:r>
          </a:p>
        </p:txBody>
      </p:sp>
      <p:pic>
        <p:nvPicPr>
          <p:cNvPr id="235" name="image27.png"/>
          <p:cNvPicPr>
            <a:picLocks noChangeAspect="1"/>
          </p:cNvPicPr>
          <p:nvPr/>
        </p:nvPicPr>
        <p:blipFill>
          <a:blip r:embed="rId2">
            <a:extLst/>
          </a:blip>
          <a:srcRect l="0" t="0" r="0" b="79743"/>
          <a:stretch>
            <a:fillRect/>
          </a:stretch>
        </p:blipFill>
        <p:spPr>
          <a:xfrm>
            <a:off x="431859" y="1724599"/>
            <a:ext cx="10312125" cy="1561650"/>
          </a:xfrm>
          <a:prstGeom prst="rect">
            <a:avLst/>
          </a:prstGeom>
          <a:ln w="12700">
            <a:miter lim="400000"/>
          </a:ln>
        </p:spPr>
      </p:pic>
      <p:sp>
        <p:nvSpPr>
          <p:cNvPr id="236" name="Shape 236"/>
          <p:cNvSpPr/>
          <p:nvPr/>
        </p:nvSpPr>
        <p:spPr>
          <a:xfrm flipH="1">
            <a:off x="3184127" y="1676499"/>
            <a:ext cx="990205" cy="63716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37" name="image2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581265" y="2932697"/>
            <a:ext cx="7303931" cy="6916154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Shape 238"/>
          <p:cNvSpPr/>
          <p:nvPr/>
        </p:nvSpPr>
        <p:spPr>
          <a:xfrm>
            <a:off x="2385949" y="5560404"/>
            <a:ext cx="3178300" cy="3853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Leerá este mapping vacío  </a:t>
            </a:r>
          </a:p>
        </p:txBody>
      </p:sp>
      <p:sp>
        <p:nvSpPr>
          <p:cNvPr id="239" name="Shape 239"/>
          <p:cNvSpPr/>
          <p:nvPr/>
        </p:nvSpPr>
        <p:spPr>
          <a:xfrm flipV="1">
            <a:off x="4668494" y="3324760"/>
            <a:ext cx="1484409" cy="232545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40" name="Shape 240"/>
          <p:cNvSpPr/>
          <p:nvPr/>
        </p:nvSpPr>
        <p:spPr>
          <a:xfrm>
            <a:off x="978320" y="7585864"/>
            <a:ext cx="4604570" cy="9695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Model que pasa a todos los métodos </a:t>
            </a:r>
          </a:p>
          <a:p>
            <a:pPr algn="l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del controlador, hasta que otro método </a:t>
            </a:r>
          </a:p>
          <a:p>
            <a:pPr algn="l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del controlador lo borre o lo modifique </a:t>
            </a:r>
          </a:p>
        </p:txBody>
      </p:sp>
      <p:sp>
        <p:nvSpPr>
          <p:cNvPr id="241" name="Shape 241"/>
          <p:cNvSpPr/>
          <p:nvPr/>
        </p:nvSpPr>
        <p:spPr>
          <a:xfrm flipV="1">
            <a:off x="4531259" y="4705934"/>
            <a:ext cx="2883253" cy="288325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42" name="Shape 242"/>
          <p:cNvSpPr/>
          <p:nvPr/>
        </p:nvSpPr>
        <p:spPr>
          <a:xfrm>
            <a:off x="723899" y="3792508"/>
            <a:ext cx="3827687" cy="126169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Será donde se gestione las</a:t>
            </a:r>
          </a:p>
          <a:p>
            <a:pPr algn="l" defTabSz="457200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 clases dao y donde se llamaran</a:t>
            </a:r>
          </a:p>
          <a:p>
            <a:pPr algn="l" defTabSz="457200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 para los respectivos casos que </a:t>
            </a:r>
          </a:p>
          <a:p>
            <a:pPr algn="l" defTabSz="457200"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se necesiten en el proyecto </a:t>
            </a:r>
          </a:p>
        </p:txBody>
      </p:sp>
      <p:sp>
        <p:nvSpPr>
          <p:cNvPr id="243" name="Shape 243"/>
          <p:cNvSpPr/>
          <p:nvPr/>
        </p:nvSpPr>
        <p:spPr>
          <a:xfrm flipV="1">
            <a:off x="2162707" y="3096161"/>
            <a:ext cx="815195" cy="81519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image29.png"/>
          <p:cNvPicPr>
            <a:picLocks noChangeAspect="1"/>
          </p:cNvPicPr>
          <p:nvPr/>
        </p:nvPicPr>
        <p:blipFill>
          <a:blip r:embed="rId2">
            <a:extLst/>
          </a:blip>
          <a:srcRect l="0" t="0" r="1763" b="23486"/>
          <a:stretch>
            <a:fillRect/>
          </a:stretch>
        </p:blipFill>
        <p:spPr>
          <a:xfrm>
            <a:off x="169462" y="2538610"/>
            <a:ext cx="10267462" cy="4676370"/>
          </a:xfrm>
          <a:prstGeom prst="rect">
            <a:avLst/>
          </a:prstGeom>
          <a:ln w="12700">
            <a:miter lim="400000"/>
          </a:ln>
        </p:spPr>
      </p:pic>
      <p:sp>
        <p:nvSpPr>
          <p:cNvPr id="246" name="Shape 246"/>
          <p:cNvSpPr/>
          <p:nvPr/>
        </p:nvSpPr>
        <p:spPr>
          <a:xfrm>
            <a:off x="3790872" y="152399"/>
            <a:ext cx="496557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clase controller</a:t>
            </a:r>
          </a:p>
        </p:txBody>
      </p:sp>
      <p:pic>
        <p:nvPicPr>
          <p:cNvPr id="247" name="image30.png"/>
          <p:cNvPicPr>
            <a:picLocks noChangeAspect="1"/>
          </p:cNvPicPr>
          <p:nvPr/>
        </p:nvPicPr>
        <p:blipFill>
          <a:blip r:embed="rId3">
            <a:extLst/>
          </a:blip>
          <a:srcRect l="0" t="0" r="0" b="81135"/>
          <a:stretch>
            <a:fillRect/>
          </a:stretch>
        </p:blipFill>
        <p:spPr>
          <a:xfrm>
            <a:off x="391470" y="954880"/>
            <a:ext cx="8779121" cy="1506379"/>
          </a:xfrm>
          <a:prstGeom prst="rect">
            <a:avLst/>
          </a:prstGeom>
          <a:ln w="12700">
            <a:miter lim="400000"/>
          </a:ln>
        </p:spPr>
      </p:pic>
      <p:sp>
        <p:nvSpPr>
          <p:cNvPr id="248" name="Shape 248"/>
          <p:cNvSpPr/>
          <p:nvPr/>
        </p:nvSpPr>
        <p:spPr>
          <a:xfrm>
            <a:off x="7787765" y="1185253"/>
            <a:ext cx="3093468" cy="677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El Mapping en esta clase </a:t>
            </a:r>
          </a:p>
          <a:p>
            <a:pPr>
              <a:defRPr sz="2000">
                <a:latin typeface="Arial"/>
                <a:ea typeface="Arial"/>
                <a:cs typeface="Arial"/>
                <a:sym typeface="Arial"/>
              </a:defRPr>
            </a:pPr>
            <a:r>
              <a:t>es /action/admin </a:t>
            </a:r>
          </a:p>
        </p:txBody>
      </p:sp>
      <p:sp>
        <p:nvSpPr>
          <p:cNvPr id="249" name="Shape 249"/>
          <p:cNvSpPr/>
          <p:nvPr/>
        </p:nvSpPr>
        <p:spPr>
          <a:xfrm flipH="1" flipV="1">
            <a:off x="2760610" y="1523999"/>
            <a:ext cx="5085261" cy="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250" name="image31.png"/>
          <p:cNvPicPr>
            <a:picLocks noChangeAspect="1"/>
          </p:cNvPicPr>
          <p:nvPr/>
        </p:nvPicPr>
        <p:blipFill>
          <a:blip r:embed="rId4">
            <a:extLst/>
          </a:blip>
          <a:srcRect l="1469" t="44572" r="1469" b="0"/>
          <a:stretch>
            <a:fillRect/>
          </a:stretch>
        </p:blipFill>
        <p:spPr>
          <a:xfrm>
            <a:off x="4371178" y="5979119"/>
            <a:ext cx="8666001" cy="3681059"/>
          </a:xfrm>
          <a:prstGeom prst="rect">
            <a:avLst/>
          </a:prstGeom>
          <a:ln w="12700">
            <a:miter lim="400000"/>
          </a:ln>
        </p:spPr>
      </p:pic>
      <p:sp>
        <p:nvSpPr>
          <p:cNvPr id="251" name="Shape 251"/>
          <p:cNvSpPr/>
          <p:nvPr/>
        </p:nvSpPr>
        <p:spPr>
          <a:xfrm flipH="1">
            <a:off x="3933669" y="6148590"/>
            <a:ext cx="515698" cy="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/>
          <p:nvPr/>
        </p:nvSpPr>
        <p:spPr>
          <a:xfrm>
            <a:off x="275669" y="920749"/>
            <a:ext cx="11770659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15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En su clase implements se usa el componente @Transactional que será la transacción a la de base de datos. Con esto aseguramos que en esta clase es donde se llamara a los métodos que usara el entityManager. Para los métodos agregar, eliminar, obtener id, serán los métodos de la clase generic que se creó. Y para los demás métodos serán de la clase dao, porque se necesita hacer una query para la consulta que se necesite.</a:t>
            </a:r>
          </a:p>
        </p:txBody>
      </p:sp>
      <p:sp>
        <p:nvSpPr>
          <p:cNvPr id="254" name="Shape 254"/>
          <p:cNvSpPr/>
          <p:nvPr/>
        </p:nvSpPr>
        <p:spPr>
          <a:xfrm>
            <a:off x="3261007" y="152399"/>
            <a:ext cx="602530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clase UsuarioService </a:t>
            </a:r>
          </a:p>
        </p:txBody>
      </p:sp>
      <p:pic>
        <p:nvPicPr>
          <p:cNvPr id="255" name="image3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36628" y="2549742"/>
            <a:ext cx="5251993" cy="4370093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33.png"/>
          <p:cNvPicPr>
            <a:picLocks noChangeAspect="1"/>
          </p:cNvPicPr>
          <p:nvPr/>
        </p:nvPicPr>
        <p:blipFill>
          <a:blip r:embed="rId3">
            <a:extLst/>
          </a:blip>
          <a:srcRect l="0" t="0" r="4914" b="0"/>
          <a:stretch>
            <a:fillRect/>
          </a:stretch>
        </p:blipFill>
        <p:spPr>
          <a:xfrm>
            <a:off x="4849536" y="2223541"/>
            <a:ext cx="8230291" cy="7376888"/>
          </a:xfrm>
          <a:prstGeom prst="rect">
            <a:avLst/>
          </a:prstGeom>
          <a:ln w="12700">
            <a:miter lim="400000"/>
          </a:ln>
        </p:spPr>
      </p:pic>
      <p:sp>
        <p:nvSpPr>
          <p:cNvPr id="257" name="Shape 257"/>
          <p:cNvSpPr/>
          <p:nvPr/>
        </p:nvSpPr>
        <p:spPr>
          <a:xfrm>
            <a:off x="1701799" y="7532824"/>
            <a:ext cx="2835716" cy="78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500">
                <a:latin typeface="+mj-lt"/>
                <a:ea typeface="+mj-ea"/>
                <a:cs typeface="+mj-cs"/>
                <a:sym typeface="Helvetica"/>
              </a:defRPr>
            </a:pPr>
            <a:r>
              <a:t>Para los métodos agregar,</a:t>
            </a:r>
          </a:p>
          <a:p>
            <a:pPr algn="l" defTabSz="457200">
              <a:defRPr sz="1500">
                <a:latin typeface="+mj-lt"/>
                <a:ea typeface="+mj-ea"/>
                <a:cs typeface="+mj-cs"/>
                <a:sym typeface="Helvetica"/>
              </a:defRPr>
            </a:pPr>
            <a:r>
              <a:t> eliminar, obtener id, serán </a:t>
            </a:r>
          </a:p>
          <a:p>
            <a:pPr algn="l" defTabSz="457200">
              <a:defRPr sz="1500">
                <a:latin typeface="+mj-lt"/>
                <a:ea typeface="+mj-ea"/>
                <a:cs typeface="+mj-cs"/>
                <a:sym typeface="Helvetica"/>
              </a:defRPr>
            </a:pPr>
            <a:r>
              <a:t>los métodos de la clase generic </a:t>
            </a:r>
          </a:p>
        </p:txBody>
      </p:sp>
      <p:sp>
        <p:nvSpPr>
          <p:cNvPr id="258" name="Shape 258"/>
          <p:cNvSpPr/>
          <p:nvPr/>
        </p:nvSpPr>
        <p:spPr>
          <a:xfrm flipV="1">
            <a:off x="3325862" y="6346328"/>
            <a:ext cx="3030341" cy="1240187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81139" y="427408"/>
            <a:ext cx="3642520" cy="65648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z="40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DESCRIPCIÓN</a:t>
            </a:r>
          </a:p>
        </p:txBody>
      </p:sp>
      <p:sp>
        <p:nvSpPr>
          <p:cNvPr id="122" name="Shape 122"/>
          <p:cNvSpPr/>
          <p:nvPr/>
        </p:nvSpPr>
        <p:spPr>
          <a:xfrm>
            <a:off x="681003" y="1268635"/>
            <a:ext cx="11642794" cy="25808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En este  proyecto  se va  aplicar  algunas  de  las  herramientas  que  se  usan  en  la  creación  de  las  paginas  web  es:  ver  lo  que  hay  detrás de ellas. </a:t>
            </a:r>
          </a:p>
          <a:p>
            <a:pPr algn="l" defTabSz="457200">
              <a:defRPr sz="2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En  la cual  esta  pagina  se  pueda  simular  alguna  de  la  funcionalidades  que  tiene Facebook, Twitter,  Viky,  comunidades  de  blogs, etc, como son subir una foto o registrarse o iniciar sesión o dejar un comentario. </a:t>
            </a:r>
          </a:p>
          <a:p>
            <a:pPr algn="l" defTabSz="457200">
              <a:defRPr sz="24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Toda esta información se almacenara en una base de datos en un servidor. Para poder usarlo en la pagina web.</a:t>
            </a:r>
          </a:p>
        </p:txBody>
      </p:sp>
      <p:pic>
        <p:nvPicPr>
          <p:cNvPr id="123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0200" y="4504109"/>
            <a:ext cx="5379771" cy="3138745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image3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15475" y="4291250"/>
            <a:ext cx="6023789" cy="4974800"/>
          </a:xfrm>
          <a:prstGeom prst="rect">
            <a:avLst/>
          </a:prstGeom>
          <a:ln w="12700">
            <a:miter lim="400000"/>
          </a:ln>
        </p:spPr>
      </p:pic>
      <p:sp>
        <p:nvSpPr>
          <p:cNvPr id="125" name="Shape 125"/>
          <p:cNvSpPr/>
          <p:nvPr/>
        </p:nvSpPr>
        <p:spPr>
          <a:xfrm>
            <a:off x="5791200" y="5980508"/>
            <a:ext cx="925762" cy="656482"/>
          </a:xfrm>
          <a:prstGeom prst="rightArrow">
            <a:avLst>
              <a:gd name="adj1" fmla="val 32000"/>
              <a:gd name="adj2" fmla="val 90252"/>
            </a:avLst>
          </a:prstGeom>
          <a:blipFill>
            <a:blip r:embed="rId4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/>
        </p:nvSpPr>
        <p:spPr>
          <a:xfrm>
            <a:off x="617070" y="818981"/>
            <a:ext cx="11770659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17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Hay 3 Interfaces de este tipo: UsuarioDao, RecetaDao, ComentarioDao. En sus clase implementes estarán los métodos  con las consultas query que se necesite.</a:t>
            </a:r>
          </a:p>
        </p:txBody>
      </p:sp>
      <p:sp>
        <p:nvSpPr>
          <p:cNvPr id="261" name="Shape 261"/>
          <p:cNvSpPr/>
          <p:nvPr/>
        </p:nvSpPr>
        <p:spPr>
          <a:xfrm>
            <a:off x="4870248" y="152399"/>
            <a:ext cx="280682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clase Dao</a:t>
            </a:r>
          </a:p>
        </p:txBody>
      </p:sp>
      <p:pic>
        <p:nvPicPr>
          <p:cNvPr id="262" name="image3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4223" y="1504950"/>
            <a:ext cx="6717406" cy="7731252"/>
          </a:xfrm>
          <a:prstGeom prst="rect">
            <a:avLst/>
          </a:prstGeom>
          <a:ln w="12700">
            <a:miter lim="400000"/>
          </a:ln>
        </p:spPr>
      </p:pic>
      <p:pic>
        <p:nvPicPr>
          <p:cNvPr id="263" name="image35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247119" y="1447463"/>
            <a:ext cx="6698665" cy="78462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Shape 265"/>
          <p:cNvSpPr/>
          <p:nvPr/>
        </p:nvSpPr>
        <p:spPr>
          <a:xfrm>
            <a:off x="4870248" y="152399"/>
            <a:ext cx="280682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clase Dao</a:t>
            </a:r>
          </a:p>
        </p:txBody>
      </p:sp>
      <p:pic>
        <p:nvPicPr>
          <p:cNvPr id="266" name="image36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3448" y="1044250"/>
            <a:ext cx="6986372" cy="7272464"/>
          </a:xfrm>
          <a:prstGeom prst="rect">
            <a:avLst/>
          </a:prstGeom>
          <a:ln w="12700">
            <a:miter lim="400000"/>
          </a:ln>
        </p:spPr>
      </p:pic>
      <p:pic>
        <p:nvPicPr>
          <p:cNvPr id="267" name="image37.png"/>
          <p:cNvPicPr>
            <a:picLocks noChangeAspect="1"/>
          </p:cNvPicPr>
          <p:nvPr/>
        </p:nvPicPr>
        <p:blipFill>
          <a:blip r:embed="rId3">
            <a:extLst/>
          </a:blip>
          <a:srcRect l="0" t="0" r="38290" b="0"/>
          <a:stretch>
            <a:fillRect/>
          </a:stretch>
        </p:blipFill>
        <p:spPr>
          <a:xfrm>
            <a:off x="7305370" y="1621259"/>
            <a:ext cx="5748089" cy="66602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/>
        </p:nvSpPr>
        <p:spPr>
          <a:xfrm>
            <a:off x="3143247" y="152399"/>
            <a:ext cx="626082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Contenido WebContent</a:t>
            </a:r>
          </a:p>
        </p:txBody>
      </p:sp>
      <p:pic>
        <p:nvPicPr>
          <p:cNvPr id="270" name="image3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5567" y="1603555"/>
            <a:ext cx="12693665" cy="6922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/>
          <p:nvPr/>
        </p:nvSpPr>
        <p:spPr>
          <a:xfrm>
            <a:off x="3143247" y="152399"/>
            <a:ext cx="6260828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Contenido WebContent</a:t>
            </a:r>
          </a:p>
        </p:txBody>
      </p:sp>
      <p:pic>
        <p:nvPicPr>
          <p:cNvPr id="273" name="image3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66561" y="839313"/>
            <a:ext cx="12241219" cy="880823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Shape 275"/>
          <p:cNvSpPr/>
          <p:nvPr/>
        </p:nvSpPr>
        <p:spPr>
          <a:xfrm>
            <a:off x="4349312" y="152399"/>
            <a:ext cx="384869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Contenido JSp</a:t>
            </a:r>
          </a:p>
        </p:txBody>
      </p:sp>
      <p:pic>
        <p:nvPicPr>
          <p:cNvPr id="276" name="image3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10743" y="1181615"/>
            <a:ext cx="9201974" cy="7599538"/>
          </a:xfrm>
          <a:prstGeom prst="rect">
            <a:avLst/>
          </a:prstGeom>
          <a:ln w="12700">
            <a:miter lim="400000"/>
          </a:ln>
        </p:spPr>
      </p:pic>
      <p:sp>
        <p:nvSpPr>
          <p:cNvPr id="277" name="Shape 277"/>
          <p:cNvSpPr/>
          <p:nvPr/>
        </p:nvSpPr>
        <p:spPr>
          <a:xfrm>
            <a:off x="8153399" y="6029473"/>
            <a:ext cx="4315917" cy="1466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t>En el controller ya hemos almacena la sesión </a:t>
            </a:r>
          </a:p>
          <a:p>
            <a:pPr algn="l" defTabSz="457200"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t>del usuario si ha sido correctamente, esta</a:t>
            </a:r>
          </a:p>
          <a:p>
            <a:pPr algn="l" defTabSz="457200"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t>guardado session.setAttribute("usuario", u).</a:t>
            </a:r>
          </a:p>
          <a:p>
            <a:pPr algn="l" defTabSz="457200"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t> Solo para llamarlo y ver si hay algún usuario</a:t>
            </a:r>
          </a:p>
          <a:p>
            <a:pPr algn="l" defTabSz="457200"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t>que ha iniciado sesión, para recuperar ese</a:t>
            </a:r>
          </a:p>
          <a:p>
            <a:pPr algn="l" defTabSz="457200">
              <a:defRPr sz="1600">
                <a:latin typeface="Arial"/>
                <a:ea typeface="Arial"/>
                <a:cs typeface="Arial"/>
                <a:sym typeface="Arial"/>
              </a:defRPr>
            </a:pPr>
            <a:r>
              <a:t> usuario seria ${sessionScope.usuario}</a:t>
            </a:r>
          </a:p>
        </p:txBody>
      </p:sp>
      <p:sp>
        <p:nvSpPr>
          <p:cNvPr id="278" name="Shape 278"/>
          <p:cNvSpPr/>
          <p:nvPr/>
        </p:nvSpPr>
        <p:spPr>
          <a:xfrm flipH="1">
            <a:off x="6099422" y="6669484"/>
            <a:ext cx="2016128" cy="48344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79" name="Shape 279"/>
          <p:cNvSpPr/>
          <p:nvPr/>
        </p:nvSpPr>
        <p:spPr>
          <a:xfrm>
            <a:off x="7150099" y="2105173"/>
            <a:ext cx="3288309" cy="3235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6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Nombre o contexto de la aplicación</a:t>
            </a:r>
          </a:p>
        </p:txBody>
      </p:sp>
      <p:sp>
        <p:nvSpPr>
          <p:cNvPr id="280" name="Shape 280"/>
          <p:cNvSpPr/>
          <p:nvPr/>
        </p:nvSpPr>
        <p:spPr>
          <a:xfrm flipH="1">
            <a:off x="6120953" y="2286395"/>
            <a:ext cx="1013122" cy="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Shape 282"/>
          <p:cNvSpPr/>
          <p:nvPr/>
        </p:nvSpPr>
        <p:spPr>
          <a:xfrm>
            <a:off x="4349312" y="152399"/>
            <a:ext cx="3848697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Contenido JSp</a:t>
            </a:r>
          </a:p>
        </p:txBody>
      </p:sp>
      <p:pic>
        <p:nvPicPr>
          <p:cNvPr id="283" name="image2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360590" y="4895088"/>
            <a:ext cx="8173019" cy="4768421"/>
          </a:xfrm>
          <a:prstGeom prst="rect">
            <a:avLst/>
          </a:prstGeom>
          <a:ln w="12700">
            <a:miter lim="400000"/>
          </a:ln>
        </p:spPr>
      </p:pic>
      <p:pic>
        <p:nvPicPr>
          <p:cNvPr id="284" name="image4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84200" y="911489"/>
            <a:ext cx="11124183" cy="36987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" name="image4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5250" y="-275230"/>
            <a:ext cx="4873751" cy="2802530"/>
          </a:xfrm>
          <a:prstGeom prst="rect">
            <a:avLst/>
          </a:prstGeom>
          <a:ln w="12700">
            <a:miter lim="400000"/>
          </a:ln>
        </p:spPr>
      </p:pic>
      <p:pic>
        <p:nvPicPr>
          <p:cNvPr id="287" name="image27.png"/>
          <p:cNvPicPr>
            <a:picLocks noChangeAspect="1"/>
          </p:cNvPicPr>
          <p:nvPr/>
        </p:nvPicPr>
        <p:blipFill>
          <a:blip r:embed="rId3">
            <a:extLst/>
          </a:blip>
          <a:srcRect l="4193" t="0" r="0" b="0"/>
          <a:stretch>
            <a:fillRect/>
          </a:stretch>
        </p:blipFill>
        <p:spPr>
          <a:xfrm>
            <a:off x="-3930" y="4047397"/>
            <a:ext cx="7300706" cy="5697073"/>
          </a:xfrm>
          <a:prstGeom prst="rect">
            <a:avLst/>
          </a:prstGeom>
          <a:ln w="12700">
            <a:miter lim="400000"/>
          </a:ln>
        </p:spPr>
      </p:pic>
      <p:pic>
        <p:nvPicPr>
          <p:cNvPr id="288" name="image42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425451" y="-117962"/>
            <a:ext cx="7476984" cy="4985830"/>
          </a:xfrm>
          <a:prstGeom prst="rect">
            <a:avLst/>
          </a:prstGeom>
          <a:ln w="12700">
            <a:miter lim="400000"/>
          </a:ln>
        </p:spPr>
      </p:pic>
      <p:sp>
        <p:nvSpPr>
          <p:cNvPr id="289" name="Shape 289"/>
          <p:cNvSpPr/>
          <p:nvPr/>
        </p:nvSpPr>
        <p:spPr>
          <a:xfrm>
            <a:off x="4393374" y="871655"/>
            <a:ext cx="1259981" cy="550666"/>
          </a:xfrm>
          <a:prstGeom prst="rightArrow">
            <a:avLst>
              <a:gd name="adj1" fmla="val 32000"/>
              <a:gd name="adj2" fmla="val 117835"/>
            </a:avLst>
          </a:prstGeom>
          <a:blipFill>
            <a:blip r:embed="rId5"/>
          </a:blipFill>
          <a:ln w="12700">
            <a:miter lim="400000"/>
          </a:ln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</a:p>
        </p:txBody>
      </p:sp>
      <p:sp>
        <p:nvSpPr>
          <p:cNvPr id="290" name="Shape 290"/>
          <p:cNvSpPr/>
          <p:nvPr/>
        </p:nvSpPr>
        <p:spPr>
          <a:xfrm>
            <a:off x="4038599" y="8172457"/>
            <a:ext cx="2497933" cy="6497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Si el usuario es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correcto, guardara 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la sesión del usuario. Y abrirá una </a:t>
            </a: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sesión, que es de tipo usuario.</a:t>
            </a:r>
          </a:p>
        </p:txBody>
      </p:sp>
      <p:sp>
        <p:nvSpPr>
          <p:cNvPr id="291" name="Shape 291"/>
          <p:cNvSpPr/>
          <p:nvPr/>
        </p:nvSpPr>
        <p:spPr>
          <a:xfrm flipH="1">
            <a:off x="2961452" y="8691457"/>
            <a:ext cx="1050358" cy="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2" name="Shape 292"/>
          <p:cNvSpPr/>
          <p:nvPr/>
        </p:nvSpPr>
        <p:spPr>
          <a:xfrm>
            <a:off x="1286346" y="2199081"/>
            <a:ext cx="3325044" cy="649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Devuelve la lista de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recetas de primero y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 lo añadimos como atributo “recetas” para</a:t>
            </a: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 luego leer esta lista que es de la clase recetas.</a:t>
            </a:r>
          </a:p>
        </p:txBody>
      </p:sp>
      <p:sp>
        <p:nvSpPr>
          <p:cNvPr id="293" name="Shape 293"/>
          <p:cNvSpPr/>
          <p:nvPr/>
        </p:nvSpPr>
        <p:spPr>
          <a:xfrm flipH="1" flipV="1">
            <a:off x="6492010" y="1089620"/>
            <a:ext cx="3316637" cy="285908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4" name="Shape 294"/>
          <p:cNvSpPr/>
          <p:nvPr/>
        </p:nvSpPr>
        <p:spPr>
          <a:xfrm flipH="1">
            <a:off x="4872644" y="1432669"/>
            <a:ext cx="2487254" cy="389602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5" name="Shape 295"/>
          <p:cNvSpPr/>
          <p:nvPr/>
        </p:nvSpPr>
        <p:spPr>
          <a:xfrm flipH="1">
            <a:off x="3118296" y="2904767"/>
            <a:ext cx="5744193" cy="2412710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6" name="Shape 296"/>
          <p:cNvSpPr/>
          <p:nvPr/>
        </p:nvSpPr>
        <p:spPr>
          <a:xfrm>
            <a:off x="330199" y="3451287"/>
            <a:ext cx="1514700" cy="4761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La redireccion  actual </a:t>
            </a:r>
          </a:p>
          <a:p>
            <a:pPr algn="l" defTabSz="457200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es /action/usuario/</a:t>
            </a:r>
          </a:p>
        </p:txBody>
      </p:sp>
      <p:sp>
        <p:nvSpPr>
          <p:cNvPr id="297" name="Shape 297"/>
          <p:cNvSpPr/>
          <p:nvPr/>
        </p:nvSpPr>
        <p:spPr>
          <a:xfrm flipH="1">
            <a:off x="1157162" y="3899425"/>
            <a:ext cx="310706" cy="54530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298" name="Shape 298"/>
          <p:cNvSpPr/>
          <p:nvPr/>
        </p:nvSpPr>
        <p:spPr>
          <a:xfrm>
            <a:off x="2500458" y="3457637"/>
            <a:ext cx="1460005" cy="285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El mapping autenticar</a:t>
            </a:r>
          </a:p>
        </p:txBody>
      </p:sp>
      <p:sp>
        <p:nvSpPr>
          <p:cNvPr id="299" name="Shape 299"/>
          <p:cNvSpPr/>
          <p:nvPr/>
        </p:nvSpPr>
        <p:spPr>
          <a:xfrm flipH="1">
            <a:off x="1562348" y="3708925"/>
            <a:ext cx="1505720" cy="150571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0" name="Shape 300"/>
          <p:cNvSpPr/>
          <p:nvPr/>
        </p:nvSpPr>
        <p:spPr>
          <a:xfrm flipV="1">
            <a:off x="3317392" y="2514761"/>
            <a:ext cx="4303824" cy="99045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1" name="Shape 301"/>
          <p:cNvSpPr/>
          <p:nvPr/>
        </p:nvSpPr>
        <p:spPr>
          <a:xfrm flipH="1">
            <a:off x="1800423" y="2772468"/>
            <a:ext cx="2" cy="314250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02" name="image33.png"/>
          <p:cNvPicPr>
            <a:picLocks noChangeAspect="1"/>
          </p:cNvPicPr>
          <p:nvPr/>
        </p:nvPicPr>
        <p:blipFill>
          <a:blip r:embed="rId6">
            <a:extLst/>
          </a:blip>
          <a:srcRect l="2907" t="62420" r="40528" b="21929"/>
          <a:stretch>
            <a:fillRect/>
          </a:stretch>
        </p:blipFill>
        <p:spPr>
          <a:xfrm>
            <a:off x="7102136" y="4947046"/>
            <a:ext cx="5544810" cy="1307428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image43.png"/>
          <p:cNvPicPr>
            <a:picLocks noChangeAspect="1"/>
          </p:cNvPicPr>
          <p:nvPr/>
        </p:nvPicPr>
        <p:blipFill>
          <a:blip r:embed="rId7">
            <a:extLst/>
          </a:blip>
          <a:srcRect l="638" t="0" r="8753" b="55457"/>
          <a:stretch>
            <a:fillRect/>
          </a:stretch>
        </p:blipFill>
        <p:spPr>
          <a:xfrm>
            <a:off x="6909055" y="6799243"/>
            <a:ext cx="5930818" cy="2860679"/>
          </a:xfrm>
          <a:prstGeom prst="rect">
            <a:avLst/>
          </a:prstGeom>
          <a:ln w="12700">
            <a:miter lim="400000"/>
          </a:ln>
        </p:spPr>
      </p:pic>
      <p:sp>
        <p:nvSpPr>
          <p:cNvPr id="304" name="Shape 304"/>
          <p:cNvSpPr/>
          <p:nvPr/>
        </p:nvSpPr>
        <p:spPr>
          <a:xfrm flipV="1">
            <a:off x="2288459" y="5151701"/>
            <a:ext cx="5086135" cy="215896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5" name="Shape 305"/>
          <p:cNvSpPr/>
          <p:nvPr/>
        </p:nvSpPr>
        <p:spPr>
          <a:xfrm flipH="1">
            <a:off x="8728937" y="5260271"/>
            <a:ext cx="1449079" cy="233552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06" name="Shape 306"/>
          <p:cNvSpPr/>
          <p:nvPr/>
        </p:nvSpPr>
        <p:spPr>
          <a:xfrm>
            <a:off x="5737907" y="8954558"/>
            <a:ext cx="1528986" cy="6497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>
                <a:latin typeface="Arial"/>
                <a:ea typeface="Arial"/>
                <a:cs typeface="Arial"/>
                <a:sym typeface="Arial"/>
              </a:defRPr>
            </a:pPr>
            <a:r>
              <a:t>redirigirla al</a:t>
            </a:r>
            <a:endParaRPr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algn="l" defTabSz="457200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AdminController, 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el mapping cambiara</a:t>
            </a:r>
          </a:p>
        </p:txBody>
      </p:sp>
      <p:sp>
        <p:nvSpPr>
          <p:cNvPr id="307" name="Shape 307"/>
          <p:cNvSpPr/>
          <p:nvPr/>
        </p:nvSpPr>
        <p:spPr>
          <a:xfrm flipH="1">
            <a:off x="3015014" y="9468229"/>
            <a:ext cx="2695161" cy="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9" name="image3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9370" y="930144"/>
            <a:ext cx="6956996" cy="6327906"/>
          </a:xfrm>
          <a:prstGeom prst="rect">
            <a:avLst/>
          </a:prstGeom>
          <a:ln w="12700">
            <a:miter lim="400000"/>
          </a:ln>
        </p:spPr>
      </p:pic>
      <p:sp>
        <p:nvSpPr>
          <p:cNvPr id="310" name="Shape 310"/>
          <p:cNvSpPr/>
          <p:nvPr/>
        </p:nvSpPr>
        <p:spPr>
          <a:xfrm>
            <a:off x="1155699" y="370494"/>
            <a:ext cx="2739182" cy="2877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Al entrar leerá este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mapping por defecto.</a:t>
            </a:r>
          </a:p>
        </p:txBody>
      </p:sp>
      <p:sp>
        <p:nvSpPr>
          <p:cNvPr id="311" name="Shape 311"/>
          <p:cNvSpPr/>
          <p:nvPr/>
        </p:nvSpPr>
        <p:spPr>
          <a:xfrm flipH="1">
            <a:off x="1637802" y="638770"/>
            <a:ext cx="445147" cy="177385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2" name="Shape 312"/>
          <p:cNvSpPr/>
          <p:nvPr/>
        </p:nvSpPr>
        <p:spPr>
          <a:xfrm>
            <a:off x="4785407" y="4710657"/>
            <a:ext cx="2773264" cy="8275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Devuelve la lista de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recetas que tiene el 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usuario y lo añadimos como atributo</a:t>
            </a: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“recetaU” para luego leer esta lista </a:t>
            </a: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que es de la clase recetas.</a:t>
            </a:r>
          </a:p>
        </p:txBody>
      </p:sp>
      <p:sp>
        <p:nvSpPr>
          <p:cNvPr id="313" name="Shape 313"/>
          <p:cNvSpPr/>
          <p:nvPr/>
        </p:nvSpPr>
        <p:spPr>
          <a:xfrm flipH="1">
            <a:off x="2859335" y="5432642"/>
            <a:ext cx="1882087" cy="64782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4" name="Shape 314"/>
          <p:cNvSpPr/>
          <p:nvPr/>
        </p:nvSpPr>
        <p:spPr>
          <a:xfrm>
            <a:off x="5465290" y="3370807"/>
            <a:ext cx="2074219" cy="82758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La sesión que se había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creado 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devolvemos su valor que </a:t>
            </a: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tiene, que es de la clase</a:t>
            </a: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usuario.</a:t>
            </a:r>
          </a:p>
        </p:txBody>
      </p:sp>
      <p:sp>
        <p:nvSpPr>
          <p:cNvPr id="315" name="Shape 315"/>
          <p:cNvSpPr/>
          <p:nvPr/>
        </p:nvSpPr>
        <p:spPr>
          <a:xfrm flipH="1">
            <a:off x="3241525" y="4139901"/>
            <a:ext cx="2451052" cy="7932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16" name="Shape 316"/>
          <p:cNvSpPr/>
          <p:nvPr/>
        </p:nvSpPr>
        <p:spPr>
          <a:xfrm>
            <a:off x="4114799" y="460437"/>
            <a:ext cx="1650580" cy="2856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lvl1pPr>
          </a:lstStyle>
          <a:p>
            <a:pPr/>
            <a:r>
              <a:t>El Mapping ha cambiado</a:t>
            </a:r>
          </a:p>
        </p:txBody>
      </p:sp>
      <p:sp>
        <p:nvSpPr>
          <p:cNvPr id="317" name="Shape 317"/>
          <p:cNvSpPr/>
          <p:nvPr/>
        </p:nvSpPr>
        <p:spPr>
          <a:xfrm flipH="1">
            <a:off x="1627041" y="740716"/>
            <a:ext cx="3006587" cy="56865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18" name="image4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489046" y="2143575"/>
            <a:ext cx="5530839" cy="2733413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Shape 319"/>
          <p:cNvSpPr/>
          <p:nvPr/>
        </p:nvSpPr>
        <p:spPr>
          <a:xfrm>
            <a:off x="6045200" y="1365984"/>
            <a:ext cx="1886447" cy="11831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1200">
                <a:latin typeface="Times New Roman"/>
                <a:ea typeface="Times New Roman"/>
                <a:cs typeface="Times New Roman"/>
                <a:sym typeface="Times New Roman"/>
              </a:defRPr>
            </a:pPr>
            <a:r>
              <a:t>Devuelve la lista de </a:t>
            </a:r>
            <a:r>
              <a:rPr>
                <a:latin typeface="+mj-lt"/>
                <a:ea typeface="+mj-ea"/>
                <a:cs typeface="+mj-cs"/>
                <a:sym typeface="Helvetica"/>
              </a:rPr>
              <a:t>recetas 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de postre y lo añadimos</a:t>
            </a: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 como atributo “recetaP” </a:t>
            </a: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para luego leer esta lista </a:t>
            </a:r>
          </a:p>
          <a:p>
            <a:pPr algn="l" defTabSz="457200">
              <a:defRPr sz="1200">
                <a:latin typeface="+mj-lt"/>
                <a:ea typeface="+mj-ea"/>
                <a:cs typeface="+mj-cs"/>
                <a:sym typeface="Helvetica"/>
              </a:defRPr>
            </a:pPr>
            <a:r>
              <a:t>que es de la clase recetas.</a:t>
            </a:r>
          </a:p>
        </p:txBody>
      </p:sp>
      <p:sp>
        <p:nvSpPr>
          <p:cNvPr id="320" name="Shape 320"/>
          <p:cNvSpPr/>
          <p:nvPr/>
        </p:nvSpPr>
        <p:spPr>
          <a:xfrm flipH="1">
            <a:off x="2579292" y="1725146"/>
            <a:ext cx="3426469" cy="2615693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321" name="image4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867802" y="6555685"/>
            <a:ext cx="7997298" cy="3767239"/>
          </a:xfrm>
          <a:prstGeom prst="rect">
            <a:avLst/>
          </a:prstGeom>
          <a:ln w="12700">
            <a:miter lim="400000"/>
          </a:ln>
        </p:spPr>
      </p:pic>
      <p:sp>
        <p:nvSpPr>
          <p:cNvPr id="322" name="Shape 322"/>
          <p:cNvSpPr/>
          <p:nvPr/>
        </p:nvSpPr>
        <p:spPr>
          <a:xfrm>
            <a:off x="1828799" y="7168553"/>
            <a:ext cx="2342555" cy="8078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defRPr sz="1200">
                <a:latin typeface="Arial"/>
                <a:ea typeface="Arial"/>
                <a:cs typeface="Arial"/>
                <a:sym typeface="Arial"/>
              </a:defRPr>
            </a:pPr>
            <a:r>
              <a:t>Recibe el atributo que se añadió</a:t>
            </a:r>
          </a:p>
          <a:p>
            <a:pPr algn="l" defTabSz="457200">
              <a:defRPr sz="1200">
                <a:latin typeface="Arial"/>
                <a:ea typeface="Arial"/>
                <a:cs typeface="Arial"/>
                <a:sym typeface="Arial"/>
              </a:defRPr>
            </a:pPr>
            <a:r>
              <a:t> por model y leemos la lista esta</a:t>
            </a:r>
          </a:p>
          <a:p>
            <a:pPr algn="l" defTabSz="457200">
              <a:defRPr sz="1200">
                <a:latin typeface="Arial"/>
                <a:ea typeface="Arial"/>
                <a:cs typeface="Arial"/>
                <a:sym typeface="Arial"/>
              </a:defRPr>
            </a:pPr>
            <a:r>
              <a:t> lista de clase recetas.</a:t>
            </a:r>
          </a:p>
          <a:p>
            <a:pPr algn="l" defTabSz="457200">
              <a:defRPr sz="1200">
                <a:latin typeface="Arial"/>
                <a:ea typeface="Arial"/>
                <a:cs typeface="Arial"/>
                <a:sym typeface="Arial"/>
              </a:defRPr>
            </a:pPr>
            <a:r>
              <a:t> Es del atributo recetaU.</a:t>
            </a:r>
          </a:p>
        </p:txBody>
      </p:sp>
      <p:sp>
        <p:nvSpPr>
          <p:cNvPr id="323" name="Shape 323"/>
          <p:cNvSpPr/>
          <p:nvPr/>
        </p:nvSpPr>
        <p:spPr>
          <a:xfrm>
            <a:off x="3847751" y="7642373"/>
            <a:ext cx="2634311" cy="33220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24" name="Shape 324"/>
          <p:cNvSpPr/>
          <p:nvPr/>
        </p:nvSpPr>
        <p:spPr>
          <a:xfrm flipH="1">
            <a:off x="8791822" y="4798431"/>
            <a:ext cx="1357861" cy="1919707"/>
          </a:xfrm>
          <a:prstGeom prst="line">
            <a:avLst/>
          </a:prstGeom>
          <a:ln w="25400">
            <a:solidFill>
              <a:srgbClr val="000000"/>
            </a:solidFill>
            <a:miter lim="400000"/>
            <a:headEnd type="triangle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325" name="Shape 325"/>
          <p:cNvSpPr/>
          <p:nvPr/>
        </p:nvSpPr>
        <p:spPr>
          <a:xfrm>
            <a:off x="3352799" y="6385135"/>
            <a:ext cx="1452763" cy="79647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/>
          <p:nvPr/>
        </p:nvSpPr>
        <p:spPr>
          <a:xfrm>
            <a:off x="3673740" y="2470594"/>
            <a:ext cx="5898618" cy="748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sz="5000">
                <a:solidFill>
                  <a:srgbClr val="2F467A"/>
                </a:solidFill>
                <a:latin typeface="Hobo Std"/>
                <a:ea typeface="Hobo Std"/>
                <a:cs typeface="Hobo Std"/>
                <a:sym typeface="Hobo Std"/>
              </a:defRPr>
            </a:pPr>
            <a:r>
              <a:t>Fin de Presentación</a:t>
            </a:r>
            <a:r>
              <a:rPr sz="36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rPr>
              <a:t> </a:t>
            </a:r>
          </a:p>
        </p:txBody>
      </p:sp>
      <p:pic>
        <p:nvPicPr>
          <p:cNvPr id="328" name="image1.gif"/>
          <p:cNvPicPr>
            <a:picLocks noChangeAspect="0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73740" y="3854450"/>
            <a:ext cx="5898619" cy="465680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image4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564695" y="5752422"/>
            <a:ext cx="4217330" cy="3905928"/>
          </a:xfrm>
          <a:prstGeom prst="rect">
            <a:avLst/>
          </a:prstGeom>
          <a:ln w="12700">
            <a:miter lim="400000"/>
          </a:ln>
        </p:spPr>
      </p:pic>
      <p:sp>
        <p:nvSpPr>
          <p:cNvPr id="128" name="Shape 128"/>
          <p:cNvSpPr/>
          <p:nvPr/>
        </p:nvSpPr>
        <p:spPr>
          <a:xfrm>
            <a:off x="2866514" y="120648"/>
            <a:ext cx="6814295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Objetivo del proyecto</a:t>
            </a:r>
          </a:p>
        </p:txBody>
      </p:sp>
      <p:sp>
        <p:nvSpPr>
          <p:cNvPr id="129" name="Shape 129"/>
          <p:cNvSpPr/>
          <p:nvPr/>
        </p:nvSpPr>
        <p:spPr>
          <a:xfrm>
            <a:off x="282986" y="837250"/>
            <a:ext cx="11981350" cy="75710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t>En este proyecto se usara Java EE,</a:t>
            </a:r>
            <a:r>
              <a:rPr>
                <a:uFill>
                  <a:solidFill>
                    <a:srgbClr val="000000"/>
                  </a:solidFill>
                </a:uFill>
              </a:rPr>
              <a:t> Hibernate, JPA y Maven.</a:t>
            </a:r>
            <a:endParaRPr>
              <a:uFill>
                <a:solidFill>
                  <a:srgbClr val="000000"/>
                </a:solidFill>
              </a:uFill>
            </a:endParaRPr>
          </a:p>
          <a:p>
            <a:pPr algn="l">
              <a:defRPr sz="26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</a:p>
          <a:p>
            <a:pPr algn="l">
              <a:defRPr sz="26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Hibernate es una librería ORM (Object Relational Mapping) para </a:t>
            </a:r>
            <a:r>
              <a:rPr>
                <a:uFillTx/>
              </a:rPr>
              <a:t>Java, que provee un framework para el mapeo de modelos de dominio OO (Object Oriented) a la Bases de Datos Relacionales. Hibernate implementa la especificación JPA.</a:t>
            </a:r>
          </a:p>
          <a:p>
            <a:pPr algn="l">
              <a:defRPr sz="2600">
                <a:latin typeface="Arial"/>
                <a:ea typeface="Arial"/>
                <a:cs typeface="Arial"/>
                <a:sym typeface="Arial"/>
              </a:defRPr>
            </a:pPr>
          </a:p>
          <a:p>
            <a:pPr algn="l"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t>El JPA tendrá la relación entre las entidades Java y tablas de la base de datos, se realiza mediante anotaciones en las propias clases de entidad (por el mapeo), por lo que no se requieren ficheros descriptores XML. </a:t>
            </a:r>
          </a:p>
          <a:p>
            <a:pPr algn="l">
              <a:defRPr sz="2600">
                <a:latin typeface="Arial"/>
                <a:ea typeface="Arial"/>
                <a:cs typeface="Arial"/>
                <a:sym typeface="Arial"/>
              </a:defRPr>
            </a:pPr>
          </a:p>
          <a:p>
            <a:pPr algn="l"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t>Para añadir las librerías se usara Maven se basa en un fichero central, pom.xml, donde se define todo lo que necesita el proyecto.</a:t>
            </a:r>
          </a:p>
          <a:p>
            <a:pPr algn="l" defTabSz="457200">
              <a:defRPr sz="2600">
                <a:latin typeface="Arial"/>
                <a:ea typeface="Arial"/>
                <a:cs typeface="Arial"/>
                <a:sym typeface="Arial"/>
              </a:defRPr>
            </a:pPr>
          </a:p>
          <a:p>
            <a:pPr algn="l"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t>Se usara un servidor ubuntu Servidor Ubuntu 12.04.</a:t>
            </a:r>
          </a:p>
          <a:p>
            <a:pPr algn="l"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t>que contendrá una base de datos Mysql 5.1,</a:t>
            </a:r>
          </a:p>
          <a:p>
            <a:pPr algn="l"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t> para almacenar la información y se instalara </a:t>
            </a:r>
          </a:p>
          <a:p>
            <a:pPr algn="l"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t>Apache tomcat 8.0.33 para poder desplegar</a:t>
            </a:r>
          </a:p>
          <a:p>
            <a:pPr algn="l">
              <a:defRPr sz="2600">
                <a:latin typeface="Arial"/>
                <a:ea typeface="Arial"/>
                <a:cs typeface="Arial"/>
                <a:sym typeface="Arial"/>
              </a:defRPr>
            </a:pPr>
            <a:r>
              <a:t>proyectos .war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/>
        </p:nvSpPr>
        <p:spPr>
          <a:xfrm>
            <a:off x="4894296" y="120648"/>
            <a:ext cx="275872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Servidor</a:t>
            </a:r>
          </a:p>
        </p:txBody>
      </p:sp>
      <p:sp>
        <p:nvSpPr>
          <p:cNvPr id="132" name="Shape 132"/>
          <p:cNvSpPr/>
          <p:nvPr/>
        </p:nvSpPr>
        <p:spPr>
          <a:xfrm>
            <a:off x="512519" y="766153"/>
            <a:ext cx="11979762" cy="6774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 defTabSz="457200">
              <a:defRPr sz="2000">
                <a:uFill>
                  <a:solidFill>
                    <a:srgbClr val="000000"/>
                  </a:solidFill>
                </a:uFill>
                <a:latin typeface="Arial"/>
                <a:ea typeface="Arial"/>
                <a:cs typeface="Arial"/>
                <a:sym typeface="Arial"/>
              </a:defRPr>
            </a:pPr>
            <a:r>
              <a:t>Para la conexión con el servidor es abrir un terminal y escribir: ssh -p 16122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root@alumnos.iesvjp.es</a:t>
            </a:r>
            <a:r>
              <a:t>  a continuación pedirá una contraseña que es </a:t>
            </a:r>
            <a:r>
              <a:rPr u="sng">
                <a:solidFill>
                  <a:srgbClr val="0000FF"/>
                </a:solidFill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P@ssw0rd</a:t>
            </a:r>
            <a:r>
              <a:t>.  </a:t>
            </a:r>
          </a:p>
        </p:txBody>
      </p:sp>
      <p:pic>
        <p:nvPicPr>
          <p:cNvPr id="133" name="image5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797526" y="1615715"/>
            <a:ext cx="8723670" cy="80768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/>
        </p:nvSpPr>
        <p:spPr>
          <a:xfrm>
            <a:off x="4894296" y="120648"/>
            <a:ext cx="2758729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Servidor</a:t>
            </a:r>
          </a:p>
        </p:txBody>
      </p:sp>
      <p:pic>
        <p:nvPicPr>
          <p:cNvPr id="136" name="image6.png"/>
          <p:cNvPicPr>
            <a:picLocks noChangeAspect="1"/>
          </p:cNvPicPr>
          <p:nvPr/>
        </p:nvPicPr>
        <p:blipFill>
          <a:blip r:embed="rId2">
            <a:extLst/>
          </a:blip>
          <a:srcRect l="123" t="61" r="0" b="61"/>
          <a:stretch>
            <a:fillRect/>
          </a:stretch>
        </p:blipFill>
        <p:spPr>
          <a:xfrm>
            <a:off x="5451197" y="1130473"/>
            <a:ext cx="6331589" cy="8586756"/>
          </a:xfrm>
          <a:prstGeom prst="rect">
            <a:avLst/>
          </a:prstGeom>
          <a:ln w="12700">
            <a:miter lim="400000"/>
          </a:ln>
        </p:spPr>
      </p:pic>
      <p:sp>
        <p:nvSpPr>
          <p:cNvPr id="137" name="Shape 137"/>
          <p:cNvSpPr/>
          <p:nvPr/>
        </p:nvSpPr>
        <p:spPr>
          <a:xfrm>
            <a:off x="1214437" y="2260599"/>
            <a:ext cx="3209926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username=“laura”</a:t>
            </a:r>
          </a:p>
        </p:txBody>
      </p:sp>
      <p:sp>
        <p:nvSpPr>
          <p:cNvPr id="138" name="Shape 138"/>
          <p:cNvSpPr/>
          <p:nvPr/>
        </p:nvSpPr>
        <p:spPr>
          <a:xfrm>
            <a:off x="811910" y="3975099"/>
            <a:ext cx="4014979" cy="558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3000"/>
            </a:lvl1pPr>
          </a:lstStyle>
          <a:p>
            <a:pPr/>
            <a:r>
              <a:t>password=“secreto12”</a:t>
            </a:r>
          </a:p>
        </p:txBody>
      </p:sp>
      <p:sp>
        <p:nvSpPr>
          <p:cNvPr id="139" name="Shape 139"/>
          <p:cNvSpPr/>
          <p:nvPr/>
        </p:nvSpPr>
        <p:spPr>
          <a:xfrm>
            <a:off x="4369296" y="2667891"/>
            <a:ext cx="2113261" cy="1138688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0" name="Shape 140"/>
          <p:cNvSpPr/>
          <p:nvPr/>
        </p:nvSpPr>
        <p:spPr>
          <a:xfrm flipV="1">
            <a:off x="5088319" y="3920652"/>
            <a:ext cx="2372248" cy="294186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41" name="Shape 141"/>
          <p:cNvSpPr/>
          <p:nvPr/>
        </p:nvSpPr>
        <p:spPr>
          <a:xfrm>
            <a:off x="285013" y="6902450"/>
            <a:ext cx="5026153" cy="238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>
              <a:defRPr sz="3000"/>
            </a:pPr>
            <a:r>
              <a:t>Se instala el Mysql 5.1</a:t>
            </a:r>
          </a:p>
          <a:p>
            <a:pPr algn="l">
              <a:defRPr sz="3000"/>
            </a:pPr>
            <a:r>
              <a:t>en el servidor. </a:t>
            </a:r>
          </a:p>
          <a:p>
            <a:pPr algn="l">
              <a:defRPr sz="3000"/>
            </a:pPr>
            <a:r>
              <a:t>Una vez instalado, es</a:t>
            </a:r>
          </a:p>
          <a:p>
            <a:pPr algn="l">
              <a:defRPr sz="3000"/>
            </a:pPr>
            <a:r>
              <a:t>ejecutar el mysql y empezar</a:t>
            </a:r>
          </a:p>
          <a:p>
            <a:pPr algn="l">
              <a:defRPr sz="3000"/>
            </a:pPr>
            <a:r>
              <a:t>la sección. </a:t>
            </a:r>
          </a:p>
        </p:txBody>
      </p:sp>
      <p:sp>
        <p:nvSpPr>
          <p:cNvPr id="142" name="Shape 142"/>
          <p:cNvSpPr/>
          <p:nvPr/>
        </p:nvSpPr>
        <p:spPr>
          <a:xfrm>
            <a:off x="3200025" y="8113562"/>
            <a:ext cx="2414167" cy="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/>
          <p:nvPr/>
        </p:nvSpPr>
        <p:spPr>
          <a:xfrm>
            <a:off x="1850389" y="120648"/>
            <a:ext cx="8846544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sección de Mysql en servidor</a:t>
            </a:r>
          </a:p>
        </p:txBody>
      </p:sp>
      <p:sp>
        <p:nvSpPr>
          <p:cNvPr id="145" name="Shape 145"/>
          <p:cNvSpPr/>
          <p:nvPr/>
        </p:nvSpPr>
        <p:spPr>
          <a:xfrm>
            <a:off x="2140610" y="1046592"/>
            <a:ext cx="7764900" cy="45951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5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root@Laura-Proyecto-Jesus:~# mysql -u root -p123</a:t>
            </a:r>
          </a:p>
        </p:txBody>
      </p:sp>
      <p:pic>
        <p:nvPicPr>
          <p:cNvPr id="146" name="image7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685" y="1720850"/>
            <a:ext cx="6853765" cy="7854217"/>
          </a:xfrm>
          <a:prstGeom prst="rect">
            <a:avLst/>
          </a:prstGeom>
          <a:ln w="12700">
            <a:miter lim="400000"/>
          </a:ln>
        </p:spPr>
      </p:pic>
      <p:pic>
        <p:nvPicPr>
          <p:cNvPr id="147" name="image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57148" y="5414464"/>
            <a:ext cx="7868292" cy="403872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/>
        </p:nvSpPr>
        <p:spPr>
          <a:xfrm>
            <a:off x="2975406" y="120648"/>
            <a:ext cx="6596510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proyecto web dinamic</a:t>
            </a:r>
          </a:p>
        </p:txBody>
      </p:sp>
      <p:pic>
        <p:nvPicPr>
          <p:cNvPr id="150" name="image9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7339" y="2378343"/>
            <a:ext cx="9207184" cy="674951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1" name="image1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582762" y="4004099"/>
            <a:ext cx="3311668" cy="5057351"/>
          </a:xfrm>
          <a:prstGeom prst="rect">
            <a:avLst/>
          </a:prstGeom>
          <a:ln w="12700">
            <a:miter lim="400000"/>
          </a:ln>
        </p:spPr>
      </p:pic>
      <p:sp>
        <p:nvSpPr>
          <p:cNvPr id="152" name="Shape 152"/>
          <p:cNvSpPr/>
          <p:nvPr/>
        </p:nvSpPr>
        <p:spPr>
          <a:xfrm>
            <a:off x="684998" y="944784"/>
            <a:ext cx="11634804" cy="11584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>
              <a:defRPr sz="2400">
                <a:latin typeface="Arial"/>
                <a:ea typeface="Arial"/>
                <a:cs typeface="Arial"/>
                <a:sym typeface="Arial"/>
              </a:defRPr>
            </a:lvl1pPr>
          </a:lstStyle>
          <a:p>
            <a:pPr/>
            <a:r>
              <a:t>Primero es configurar el proxy -&gt; crear el server tomcat -&gt; proyecto web dinámico -&gt; Database Connections -&gt; el proyecto lo convertimos a JPA -&gt; el proyecto lo convertimos a Maven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/>
        </p:nvSpPr>
        <p:spPr>
          <a:xfrm>
            <a:off x="2895411" y="120648"/>
            <a:ext cx="6756500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Database Connections</a:t>
            </a:r>
          </a:p>
        </p:txBody>
      </p:sp>
      <p:pic>
        <p:nvPicPr>
          <p:cNvPr id="155" name="image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5776" y="1027932"/>
            <a:ext cx="6756502" cy="5315114"/>
          </a:xfrm>
          <a:prstGeom prst="rect">
            <a:avLst/>
          </a:prstGeom>
          <a:ln w="12700">
            <a:miter lim="400000"/>
          </a:ln>
        </p:spPr>
      </p:pic>
      <p:pic>
        <p:nvPicPr>
          <p:cNvPr id="156" name="image1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259367" y="1007841"/>
            <a:ext cx="5595215" cy="29509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7" name="image13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63644" y="4134794"/>
            <a:ext cx="4670388" cy="5601218"/>
          </a:xfrm>
          <a:prstGeom prst="rect">
            <a:avLst/>
          </a:prstGeom>
          <a:ln w="12700">
            <a:miter lim="400000"/>
          </a:ln>
        </p:spPr>
      </p:pic>
      <p:sp>
        <p:nvSpPr>
          <p:cNvPr id="158" name="Shape 158"/>
          <p:cNvSpPr/>
          <p:nvPr/>
        </p:nvSpPr>
        <p:spPr>
          <a:xfrm flipV="1">
            <a:off x="5471169" y="2494106"/>
            <a:ext cx="2865936" cy="168598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59" name="Shape 159"/>
          <p:cNvSpPr/>
          <p:nvPr/>
        </p:nvSpPr>
        <p:spPr>
          <a:xfrm flipH="1">
            <a:off x="10930481" y="2499965"/>
            <a:ext cx="736950" cy="1218805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0" name="Shape 160"/>
          <p:cNvSpPr/>
          <p:nvPr/>
        </p:nvSpPr>
        <p:spPr>
          <a:xfrm flipH="1" flipV="1">
            <a:off x="6599783" y="4181504"/>
            <a:ext cx="4869063" cy="52616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61" name="image14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1809750" y="6539127"/>
            <a:ext cx="3657587" cy="2979525"/>
          </a:xfrm>
          <a:prstGeom prst="rect">
            <a:avLst/>
          </a:prstGeom>
          <a:ln w="12700">
            <a:miter lim="400000"/>
          </a:ln>
        </p:spPr>
      </p:pic>
      <p:sp>
        <p:nvSpPr>
          <p:cNvPr id="162" name="Shape 162"/>
          <p:cNvSpPr/>
          <p:nvPr/>
        </p:nvSpPr>
        <p:spPr>
          <a:xfrm>
            <a:off x="3088630" y="5554264"/>
            <a:ext cx="4663811" cy="359954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63" name="Shape 163"/>
          <p:cNvSpPr/>
          <p:nvPr/>
        </p:nvSpPr>
        <p:spPr>
          <a:xfrm flipH="1" flipV="1">
            <a:off x="3079821" y="7436867"/>
            <a:ext cx="4678788" cy="578471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bg>
      <p:bgPr>
        <a:solidFill>
          <a:srgbClr val="A5C5B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/>
        </p:nvSpPr>
        <p:spPr>
          <a:xfrm>
            <a:off x="3949113" y="120648"/>
            <a:ext cx="4649094" cy="711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cap="all" sz="4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Configurar jpa</a:t>
            </a:r>
          </a:p>
        </p:txBody>
      </p:sp>
      <p:sp>
        <p:nvSpPr>
          <p:cNvPr id="166" name="Shape 166"/>
          <p:cNvSpPr/>
          <p:nvPr/>
        </p:nvSpPr>
        <p:spPr>
          <a:xfrm>
            <a:off x="440149" y="946149"/>
            <a:ext cx="11072953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Hacemos click derecho en el proyecto → configure → convert to JPA Project → click next.</a:t>
            </a:r>
          </a:p>
        </p:txBody>
      </p:sp>
      <p:pic>
        <p:nvPicPr>
          <p:cNvPr id="167" name="image15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17627" y="1987550"/>
            <a:ext cx="4807997" cy="4467974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Shape 168"/>
          <p:cNvSpPr/>
          <p:nvPr/>
        </p:nvSpPr>
        <p:spPr>
          <a:xfrm>
            <a:off x="5718983" y="1466849"/>
            <a:ext cx="5275948" cy="40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>
            <a:lvl1pPr algn="l" defTabSz="457200">
              <a:defRPr sz="20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/>
            <a:r>
              <a:t>JPA Tools → Generates Entities from tables</a:t>
            </a:r>
          </a:p>
        </p:txBody>
      </p:sp>
      <p:sp>
        <p:nvSpPr>
          <p:cNvPr id="169" name="Shape 169"/>
          <p:cNvSpPr/>
          <p:nvPr/>
        </p:nvSpPr>
        <p:spPr>
          <a:xfrm flipH="1">
            <a:off x="3041401" y="1295945"/>
            <a:ext cx="515344" cy="70371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pic>
        <p:nvPicPr>
          <p:cNvPr id="170" name="image1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37251" y="1987550"/>
            <a:ext cx="3851000" cy="44679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1" name="image17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9110980" y="1987550"/>
            <a:ext cx="3835012" cy="4467974"/>
          </a:xfrm>
          <a:prstGeom prst="rect">
            <a:avLst/>
          </a:prstGeom>
          <a:ln w="12700">
            <a:miter lim="400000"/>
          </a:ln>
        </p:spPr>
      </p:pic>
      <p:pic>
        <p:nvPicPr>
          <p:cNvPr id="172" name="image18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370653" y="6771978"/>
            <a:ext cx="6105470" cy="2921986"/>
          </a:xfrm>
          <a:prstGeom prst="rect">
            <a:avLst/>
          </a:prstGeom>
          <a:ln w="12700">
            <a:miter lim="400000"/>
          </a:ln>
        </p:spPr>
      </p:pic>
      <p:sp>
        <p:nvSpPr>
          <p:cNvPr id="173" name="Shape 173"/>
          <p:cNvSpPr/>
          <p:nvPr/>
        </p:nvSpPr>
        <p:spPr>
          <a:xfrm>
            <a:off x="8579092" y="5616106"/>
            <a:ext cx="981677" cy="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4" name="Shape 174"/>
          <p:cNvSpPr/>
          <p:nvPr/>
        </p:nvSpPr>
        <p:spPr>
          <a:xfrm flipH="1">
            <a:off x="8062465" y="5997106"/>
            <a:ext cx="1545330" cy="1206949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  <p:sp>
        <p:nvSpPr>
          <p:cNvPr id="175" name="Shape 175"/>
          <p:cNvSpPr/>
          <p:nvPr/>
        </p:nvSpPr>
        <p:spPr>
          <a:xfrm>
            <a:off x="6626693" y="1778544"/>
            <a:ext cx="397422" cy="397422"/>
          </a:xfrm>
          <a:prstGeom prst="line">
            <a:avLst/>
          </a:prstGeom>
          <a:ln w="25400">
            <a:solidFill>
              <a:srgbClr val="000000"/>
            </a:solidFill>
            <a:miter lim="400000"/>
            <a:tailEnd type="triangle"/>
          </a:ln>
        </p:spPr>
        <p:txBody>
          <a:bodyPr lIns="45718" tIns="45718" rIns="45718" bIns="45718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